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1122" r:id="rId2"/>
    <p:sldId id="271" r:id="rId3"/>
    <p:sldId id="257" r:id="rId4"/>
    <p:sldId id="259" r:id="rId5"/>
    <p:sldId id="263" r:id="rId6"/>
    <p:sldId id="272" r:id="rId7"/>
    <p:sldId id="276" r:id="rId8"/>
    <p:sldId id="264" r:id="rId9"/>
    <p:sldId id="265" r:id="rId10"/>
    <p:sldId id="267" r:id="rId11"/>
    <p:sldId id="266" r:id="rId12"/>
    <p:sldId id="268" r:id="rId13"/>
    <p:sldId id="277" r:id="rId14"/>
    <p:sldId id="273" r:id="rId15"/>
    <p:sldId id="278" r:id="rId16"/>
    <p:sldId id="269" r:id="rId17"/>
    <p:sldId id="1278" r:id="rId18"/>
    <p:sldId id="1279" r:id="rId19"/>
    <p:sldId id="1111" r:id="rId20"/>
  </p:sldIdLst>
  <p:sldSz cx="9144000" cy="6858000" type="screen4x3"/>
  <p:notesSz cx="9926638" cy="6797675"/>
  <p:defaultTextStyle>
    <a:defPPr>
      <a:defRPr lang="it-IT"/>
    </a:defPPr>
    <a:lvl1pPr algn="l" rtl="0" eaLnBrk="0" fontAlgn="base" hangingPunct="0">
      <a:spcBef>
        <a:spcPct val="0"/>
      </a:spcBef>
      <a:spcAft>
        <a:spcPct val="0"/>
      </a:spcAft>
      <a:defRPr sz="240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E62"/>
    <a:srgbClr val="F7FEA0"/>
    <a:srgbClr val="990000"/>
    <a:srgbClr val="FF0000"/>
    <a:srgbClr val="000066"/>
    <a:srgbClr val="006600"/>
    <a:srgbClr val="FF7171"/>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4" autoAdjust="0"/>
    <p:restoredTop sz="81477" autoAdjust="0"/>
  </p:normalViewPr>
  <p:slideViewPr>
    <p:cSldViewPr>
      <p:cViewPr varScale="1">
        <p:scale>
          <a:sx n="86" d="100"/>
          <a:sy n="86" d="100"/>
        </p:scale>
        <p:origin x="2490" y="96"/>
      </p:cViewPr>
      <p:guideLst>
        <p:guide orient="horz" pos="2160"/>
        <p:guide pos="2880"/>
      </p:guideLst>
    </p:cSldViewPr>
  </p:slideViewPr>
  <p:outlineViewPr>
    <p:cViewPr>
      <p:scale>
        <a:sx n="33" d="100"/>
        <a:sy n="33" d="100"/>
      </p:scale>
      <p:origin x="0" y="-124656"/>
    </p:cViewPr>
  </p:outlineViewPr>
  <p:notesTextViewPr>
    <p:cViewPr>
      <p:scale>
        <a:sx n="100" d="100"/>
        <a:sy n="100" d="100"/>
      </p:scale>
      <p:origin x="0" y="-510"/>
    </p:cViewPr>
  </p:notesTextViewPr>
  <p:sorterViewPr>
    <p:cViewPr>
      <p:scale>
        <a:sx n="66" d="100"/>
        <a:sy n="66" d="100"/>
      </p:scale>
      <p:origin x="0" y="0"/>
    </p:cViewPr>
  </p:sorterViewPr>
  <p:notesViewPr>
    <p:cSldViewPr>
      <p:cViewPr>
        <p:scale>
          <a:sx n="89" d="100"/>
          <a:sy n="89" d="100"/>
        </p:scale>
        <p:origin x="3714" y="-18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it-IT"/>
          </a:p>
        </p:txBody>
      </p:sp>
      <p:sp>
        <p:nvSpPr>
          <p:cNvPr id="38915" name="Rectangle 3"/>
          <p:cNvSpPr>
            <a:spLocks noGrp="1" noChangeArrowheads="1"/>
          </p:cNvSpPr>
          <p:nvPr>
            <p:ph type="dt" sz="quarter" idx="1"/>
          </p:nvPr>
        </p:nvSpPr>
        <p:spPr bwMode="auto">
          <a:xfrm>
            <a:off x="5622798"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1795229A-7386-4CD2-98C5-DEBDBE47FEE9}" type="datetimeFigureOut">
              <a:rPr lang="it-IT"/>
              <a:pPr>
                <a:defRPr/>
              </a:pPr>
              <a:t>16/06/2026</a:t>
            </a:fld>
            <a:endParaRPr lang="it-IT"/>
          </a:p>
        </p:txBody>
      </p:sp>
      <p:sp>
        <p:nvSpPr>
          <p:cNvPr id="38916" name="Rectangle 4"/>
          <p:cNvSpPr>
            <a:spLocks noGrp="1" noChangeArrowheads="1"/>
          </p:cNvSpPr>
          <p:nvPr>
            <p:ph type="ftr" sz="quarter" idx="2"/>
          </p:nvPr>
        </p:nvSpPr>
        <p:spPr bwMode="auto">
          <a:xfrm>
            <a:off x="0"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it-IT"/>
          </a:p>
        </p:txBody>
      </p:sp>
      <p:sp>
        <p:nvSpPr>
          <p:cNvPr id="38917" name="Rectangle 5"/>
          <p:cNvSpPr>
            <a:spLocks noGrp="1" noChangeArrowheads="1"/>
          </p:cNvSpPr>
          <p:nvPr>
            <p:ph type="sldNum" sz="quarter" idx="3"/>
          </p:nvPr>
        </p:nvSpPr>
        <p:spPr bwMode="auto">
          <a:xfrm>
            <a:off x="5622798"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6140C56-CAC3-476F-84F7-0879F0C62E1D}" type="slidenum">
              <a:rPr lang="it-IT" altLang="it-IT"/>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301543" cy="339884"/>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it-IT"/>
          </a:p>
        </p:txBody>
      </p:sp>
      <p:sp>
        <p:nvSpPr>
          <p:cNvPr id="3" name="Segnaposto data 2"/>
          <p:cNvSpPr>
            <a:spLocks noGrp="1"/>
          </p:cNvSpPr>
          <p:nvPr>
            <p:ph type="dt" idx="1"/>
          </p:nvPr>
        </p:nvSpPr>
        <p:spPr>
          <a:xfrm>
            <a:off x="5622798" y="0"/>
            <a:ext cx="4301543" cy="339884"/>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78E6F2A-C42A-4776-BBD4-8BD65930581B}" type="datetimeFigureOut">
              <a:rPr lang="it-IT"/>
              <a:pPr>
                <a:defRPr/>
              </a:pPr>
              <a:t>16/06/2026</a:t>
            </a:fld>
            <a:endParaRPr lang="it-IT"/>
          </a:p>
        </p:txBody>
      </p:sp>
      <p:sp>
        <p:nvSpPr>
          <p:cNvPr id="4" name="Segnaposto immagine diapositiva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992664" y="3228896"/>
            <a:ext cx="7941310" cy="3058954"/>
          </a:xfrm>
          <a:prstGeom prst="rect">
            <a:avLst/>
          </a:prstGeom>
        </p:spPr>
        <p:txBody>
          <a:bodyPr vert="horz" wrap="square" lIns="91440" tIns="45720" rIns="91440" bIns="45720" numCol="1" anchor="t" anchorCtr="0" compatLnSpc="1">
            <a:prstTxWarp prst="textNoShape">
              <a:avLst/>
            </a:prstTxWarp>
            <a:normAutofit/>
          </a:bodyPr>
          <a:lstStyle/>
          <a:p>
            <a:pPr lvl="0"/>
            <a:r>
              <a:rPr lang="it-IT" noProof="0" dirty="0"/>
              <a:t>Fare clic per modificare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6" name="Segnaposto piè di pagina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it-IT"/>
          </a:p>
        </p:txBody>
      </p:sp>
      <p:sp>
        <p:nvSpPr>
          <p:cNvPr id="7" name="Segnaposto numero diapositiva 6"/>
          <p:cNvSpPr>
            <a:spLocks noGrp="1"/>
          </p:cNvSpPr>
          <p:nvPr>
            <p:ph type="sldNum" sz="quarter" idx="5"/>
          </p:nvPr>
        </p:nvSpPr>
        <p:spPr>
          <a:xfrm>
            <a:off x="5622798" y="6456612"/>
            <a:ext cx="4301543" cy="33988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C07D489-A041-42A8-ACA1-3993FF27CE42}" type="slidenum">
              <a:rPr lang="it-IT" altLang="it-IT"/>
              <a:pPr/>
              <a:t>‹N›</a:t>
            </a:fld>
            <a:endParaRPr lang="it-IT" altLang="it-IT"/>
          </a:p>
        </p:txBody>
      </p:sp>
    </p:spTree>
    <p:extLst>
      <p:ext uri="{BB962C8B-B14F-4D97-AF65-F5344CB8AC3E}">
        <p14:creationId xmlns:p14="http://schemas.microsoft.com/office/powerpoint/2010/main" val="2771107825"/>
      </p:ext>
    </p:extLst>
  </p:cSld>
  <p:clrMap bg1="lt1" tx1="dk1" bg2="lt2" tx2="dk2" accent1="accent1" accent2="accent2" accent3="accent3" accent4="accent4" accent5="accent5" accent6="accent6" hlink="hlink" folHlink="folHlink"/>
  <p:notesStyle>
    <a:lvl1pPr algn="just" rtl="0" eaLnBrk="0" fontAlgn="base" hangingPunct="0">
      <a:lnSpc>
        <a:spcPct val="114000"/>
      </a:lnSpc>
      <a:spcBef>
        <a:spcPts val="0"/>
      </a:spcBef>
      <a:spcAft>
        <a:spcPts val="600"/>
      </a:spcAft>
      <a:defRPr sz="1200" kern="1200">
        <a:solidFill>
          <a:schemeClr val="tx1"/>
        </a:solidFill>
        <a:latin typeface="Arial" panose="020B0604020202020204" pitchFamily="34" charset="0"/>
        <a:ea typeface="+mn-ea"/>
        <a:cs typeface="Arial" panose="020B0604020202020204" pitchFamily="34" charset="0"/>
      </a:defRPr>
    </a:lvl1pPr>
    <a:lvl2pPr marL="457200" algn="just" rtl="0" eaLnBrk="0" fontAlgn="base" hangingPunct="0">
      <a:lnSpc>
        <a:spcPct val="114000"/>
      </a:lnSpc>
      <a:spcBef>
        <a:spcPts val="0"/>
      </a:spcBef>
      <a:spcAft>
        <a:spcPts val="600"/>
      </a:spcAft>
      <a:defRPr sz="1200" kern="1200">
        <a:solidFill>
          <a:schemeClr val="tx1"/>
        </a:solidFill>
        <a:latin typeface="Arial" panose="020B0604020202020204" pitchFamily="34" charset="0"/>
        <a:ea typeface="+mn-ea"/>
        <a:cs typeface="Arial" panose="020B0604020202020204" pitchFamily="34" charset="0"/>
      </a:defRPr>
    </a:lvl2pPr>
    <a:lvl3pPr marL="914400" algn="just" rtl="0" eaLnBrk="0" fontAlgn="base" hangingPunct="0">
      <a:lnSpc>
        <a:spcPct val="114000"/>
      </a:lnSpc>
      <a:spcBef>
        <a:spcPts val="0"/>
      </a:spcBef>
      <a:spcAft>
        <a:spcPts val="600"/>
      </a:spcAft>
      <a:defRPr sz="1200" kern="1200">
        <a:solidFill>
          <a:schemeClr val="tx1"/>
        </a:solidFill>
        <a:latin typeface="Arial" panose="020B0604020202020204" pitchFamily="34" charset="0"/>
        <a:ea typeface="+mn-ea"/>
        <a:cs typeface="Arial" panose="020B0604020202020204" pitchFamily="34" charset="0"/>
      </a:defRPr>
    </a:lvl3pPr>
    <a:lvl4pPr marL="1371600" algn="just" rtl="0" eaLnBrk="0" fontAlgn="base" hangingPunct="0">
      <a:lnSpc>
        <a:spcPct val="114000"/>
      </a:lnSpc>
      <a:spcBef>
        <a:spcPts val="0"/>
      </a:spcBef>
      <a:spcAft>
        <a:spcPts val="600"/>
      </a:spcAft>
      <a:defRPr sz="1200" kern="1200">
        <a:solidFill>
          <a:schemeClr val="tx1"/>
        </a:solidFill>
        <a:latin typeface="Arial" panose="020B0604020202020204" pitchFamily="34" charset="0"/>
        <a:ea typeface="+mn-ea"/>
        <a:cs typeface="Arial" panose="020B0604020202020204" pitchFamily="34" charset="0"/>
      </a:defRPr>
    </a:lvl4pPr>
    <a:lvl5pPr marL="1828800" algn="just" rtl="0" eaLnBrk="0" fontAlgn="base" hangingPunct="0">
      <a:lnSpc>
        <a:spcPct val="114000"/>
      </a:lnSpc>
      <a:spcBef>
        <a:spcPts val="0"/>
      </a:spcBef>
      <a:spcAft>
        <a:spcPts val="60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41" userDrawn="1">
          <p15:clr>
            <a:srgbClr val="F26B43"/>
          </p15:clr>
        </p15:guide>
        <p15:guide id="2" pos="312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xfrm>
            <a:off x="3076575" y="554038"/>
            <a:ext cx="3689350" cy="2767012"/>
          </a:xfrm>
          <a:noFill/>
          <a:ln>
            <a:solidFill>
              <a:srgbClr val="000000"/>
            </a:solidFill>
            <a:miter lim="800000"/>
            <a:headEnd/>
            <a:tailEnd/>
          </a:ln>
        </p:spPr>
      </p:sp>
      <p:sp>
        <p:nvSpPr>
          <p:cNvPr id="6147" name="Rectangle 3"/>
          <p:cNvSpPr>
            <a:spLocks noGrp="1" noChangeArrowheads="1"/>
          </p:cNvSpPr>
          <p:nvPr>
            <p:ph type="body" idx="1"/>
          </p:nvPr>
        </p:nvSpPr>
        <p:spPr bwMode="auto">
          <a:noFill/>
        </p:spPr>
        <p:txBody>
          <a:bodyPr/>
          <a:lstStyle/>
          <a:p>
            <a:pPr>
              <a:spcBef>
                <a:spcPct val="0"/>
              </a:spcBef>
            </a:pPr>
            <a:endParaRPr lang="it-IT" altLang="it-IT">
              <a:cs typeface="Arial" pitchFamily="34" charset="0"/>
            </a:endParaRPr>
          </a:p>
        </p:txBody>
      </p:sp>
    </p:spTree>
    <p:extLst>
      <p:ext uri="{BB962C8B-B14F-4D97-AF65-F5344CB8AC3E}">
        <p14:creationId xmlns:p14="http://schemas.microsoft.com/office/powerpoint/2010/main" val="1440159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47500" lnSpcReduction="20000"/>
          </a:bodyPr>
          <a:lstStyle/>
          <a:p>
            <a:pPr algn="just">
              <a:lnSpc>
                <a:spcPct val="114000"/>
              </a:lnSpc>
              <a:spcBef>
                <a:spcPts val="0"/>
              </a:spcBef>
              <a:spcAft>
                <a:spcPts val="0"/>
              </a:spcAft>
            </a:pPr>
            <a:r>
              <a:rPr lang="it-IT" sz="1750" b="0" i="0" kern="1200" dirty="0">
                <a:solidFill>
                  <a:schemeClr val="tx1"/>
                </a:solidFill>
                <a:effectLst/>
                <a:latin typeface="Arial" panose="020B0604020202020204" pitchFamily="34" charset="0"/>
                <a:ea typeface="+mn-ea"/>
                <a:cs typeface="Arial" panose="020B0604020202020204" pitchFamily="34" charset="0"/>
              </a:rPr>
              <a:t>Le tecnologie di cattura e stoccaggio della CO</a:t>
            </a:r>
            <a:r>
              <a:rPr lang="it-IT" sz="1750" b="0" i="0" kern="1200" baseline="-25000" dirty="0">
                <a:solidFill>
                  <a:schemeClr val="tx1"/>
                </a:solidFill>
                <a:effectLst/>
                <a:latin typeface="Arial" panose="020B0604020202020204" pitchFamily="34" charset="0"/>
                <a:ea typeface="+mn-ea"/>
                <a:cs typeface="Arial" panose="020B0604020202020204" pitchFamily="34" charset="0"/>
              </a:rPr>
              <a:t>2</a:t>
            </a:r>
            <a:r>
              <a:rPr lang="it-IT" sz="1750" b="0" i="0" kern="1200" dirty="0">
                <a:solidFill>
                  <a:schemeClr val="tx1"/>
                </a:solidFill>
                <a:effectLst/>
                <a:latin typeface="Arial" panose="020B0604020202020204" pitchFamily="34" charset="0"/>
                <a:ea typeface="+mn-ea"/>
                <a:cs typeface="Arial" panose="020B0604020202020204" pitchFamily="34" charset="0"/>
              </a:rPr>
              <a:t>, spesso indicate con l’acronimo anglosassone CCS (</a:t>
            </a:r>
            <a:r>
              <a:rPr lang="it-IT" sz="1750" b="0" i="1" kern="1200" dirty="0">
                <a:solidFill>
                  <a:schemeClr val="tx1"/>
                </a:solidFill>
                <a:effectLst/>
                <a:latin typeface="Arial" panose="020B0604020202020204" pitchFamily="34" charset="0"/>
                <a:ea typeface="+mn-ea"/>
                <a:cs typeface="Arial" panose="020B0604020202020204" pitchFamily="34" charset="0"/>
              </a:rPr>
              <a:t>carbon </a:t>
            </a:r>
            <a:r>
              <a:rPr lang="it-IT" sz="1750" b="0" i="1" kern="1200" dirty="0" err="1">
                <a:solidFill>
                  <a:schemeClr val="tx1"/>
                </a:solidFill>
                <a:effectLst/>
                <a:latin typeface="Arial" panose="020B0604020202020204" pitchFamily="34" charset="0"/>
                <a:ea typeface="+mn-ea"/>
                <a:cs typeface="Arial" panose="020B0604020202020204" pitchFamily="34" charset="0"/>
              </a:rPr>
              <a:t>capture</a:t>
            </a:r>
            <a:r>
              <a:rPr lang="it-IT" sz="1750" b="0" i="1" kern="1200" dirty="0">
                <a:solidFill>
                  <a:schemeClr val="tx1"/>
                </a:solidFill>
                <a:effectLst/>
                <a:latin typeface="Arial" panose="020B0604020202020204" pitchFamily="34" charset="0"/>
                <a:ea typeface="+mn-ea"/>
                <a:cs typeface="Arial" panose="020B0604020202020204" pitchFamily="34" charset="0"/>
              </a:rPr>
              <a:t> and storage</a:t>
            </a:r>
            <a:r>
              <a:rPr lang="it-IT" sz="1750" b="0" i="0" kern="1200" dirty="0">
                <a:solidFill>
                  <a:schemeClr val="tx1"/>
                </a:solidFill>
                <a:effectLst/>
                <a:latin typeface="Arial" panose="020B0604020202020204" pitchFamily="34" charset="0"/>
                <a:ea typeface="+mn-ea"/>
                <a:cs typeface="Arial" panose="020B0604020202020204" pitchFamily="34" charset="0"/>
              </a:rPr>
              <a:t>) consentono la riduzione delle emissioni di anidride carbonica (CO</a:t>
            </a:r>
            <a:r>
              <a:rPr lang="it-IT" sz="1750" b="0" i="0" kern="1200" baseline="-25000" dirty="0">
                <a:solidFill>
                  <a:schemeClr val="tx1"/>
                </a:solidFill>
                <a:effectLst/>
                <a:latin typeface="Arial" panose="020B0604020202020204" pitchFamily="34" charset="0"/>
                <a:ea typeface="+mn-ea"/>
                <a:cs typeface="Arial" panose="020B0604020202020204" pitchFamily="34" charset="0"/>
              </a:rPr>
              <a:t>2</a:t>
            </a:r>
            <a:r>
              <a:rPr lang="it-IT" sz="1750" b="0" i="0" kern="1200" dirty="0">
                <a:solidFill>
                  <a:schemeClr val="tx1"/>
                </a:solidFill>
                <a:effectLst/>
                <a:latin typeface="Arial" panose="020B0604020202020204" pitchFamily="34" charset="0"/>
                <a:ea typeface="+mn-ea"/>
                <a:cs typeface="Arial" panose="020B0604020202020204" pitchFamily="34" charset="0"/>
              </a:rPr>
              <a:t>) provenienti dalla combustione dei combustibili fossili e da alcuni processi industriali.</a:t>
            </a:r>
          </a:p>
          <a:p>
            <a:pPr algn="just">
              <a:lnSpc>
                <a:spcPct val="114000"/>
              </a:lnSpc>
              <a:spcBef>
                <a:spcPts val="0"/>
              </a:spcBef>
              <a:spcAft>
                <a:spcPts val="0"/>
              </a:spcAft>
            </a:pPr>
            <a:r>
              <a:rPr lang="it-IT" sz="1750" b="0" i="0" kern="1200" dirty="0">
                <a:solidFill>
                  <a:schemeClr val="tx1"/>
                </a:solidFill>
                <a:effectLst/>
                <a:latin typeface="Arial" panose="020B0604020202020204" pitchFamily="34" charset="0"/>
                <a:ea typeface="+mn-ea"/>
                <a:cs typeface="Arial" panose="020B0604020202020204" pitchFamily="34" charset="0"/>
              </a:rPr>
              <a:t>Le tecnologie CCS includono tipicamente tre fasi: la cattura della CO</a:t>
            </a:r>
            <a:r>
              <a:rPr lang="it-IT" sz="1750" b="0" i="0" kern="1200" baseline="-25000" dirty="0">
                <a:solidFill>
                  <a:schemeClr val="tx1"/>
                </a:solidFill>
                <a:effectLst/>
                <a:latin typeface="Arial" panose="020B0604020202020204" pitchFamily="34" charset="0"/>
                <a:ea typeface="+mn-ea"/>
                <a:cs typeface="Arial" panose="020B0604020202020204" pitchFamily="34" charset="0"/>
              </a:rPr>
              <a:t>2</a:t>
            </a:r>
            <a:r>
              <a:rPr lang="it-IT" sz="1750" b="0" i="0" kern="1200" dirty="0">
                <a:solidFill>
                  <a:schemeClr val="tx1"/>
                </a:solidFill>
                <a:effectLst/>
                <a:latin typeface="Arial" panose="020B0604020202020204" pitchFamily="34" charset="0"/>
                <a:ea typeface="+mn-ea"/>
                <a:cs typeface="Arial" panose="020B0604020202020204" pitchFamily="34" charset="0"/>
              </a:rPr>
              <a:t>, il trasporto della CO</a:t>
            </a:r>
            <a:r>
              <a:rPr lang="it-IT" sz="1750" b="0" i="0" kern="1200" baseline="-25000" dirty="0">
                <a:solidFill>
                  <a:schemeClr val="tx1"/>
                </a:solidFill>
                <a:effectLst/>
                <a:latin typeface="Arial" panose="020B0604020202020204" pitchFamily="34" charset="0"/>
                <a:ea typeface="+mn-ea"/>
                <a:cs typeface="Arial" panose="020B0604020202020204" pitchFamily="34" charset="0"/>
              </a:rPr>
              <a:t>2</a:t>
            </a:r>
            <a:r>
              <a:rPr lang="it-IT" sz="1750" b="0" i="0" kern="1200" dirty="0">
                <a:solidFill>
                  <a:schemeClr val="tx1"/>
                </a:solidFill>
                <a:effectLst/>
                <a:latin typeface="Arial" panose="020B0604020202020204" pitchFamily="34" charset="0"/>
                <a:ea typeface="+mn-ea"/>
                <a:cs typeface="Arial" panose="020B0604020202020204" pitchFamily="34" charset="0"/>
              </a:rPr>
              <a:t> ai siti di stoccaggio (in genere via pipeline), e infine il deposito o stoccaggio geologico in opportuni siti quali formazioni geologiche profonde o giacimenti esauriti di idrocarburi.</a:t>
            </a:r>
          </a:p>
          <a:p>
            <a:pPr algn="just">
              <a:lnSpc>
                <a:spcPct val="114000"/>
              </a:lnSpc>
              <a:spcBef>
                <a:spcPts val="0"/>
              </a:spcBef>
              <a:spcAft>
                <a:spcPts val="0"/>
              </a:spcAft>
            </a:pPr>
            <a:r>
              <a:rPr lang="it-IT" sz="1750" b="0" i="0" kern="1200" dirty="0">
                <a:solidFill>
                  <a:schemeClr val="tx1"/>
                </a:solidFill>
                <a:effectLst/>
                <a:latin typeface="Arial" panose="020B0604020202020204" pitchFamily="34" charset="0"/>
                <a:ea typeface="+mn-ea"/>
                <a:cs typeface="Arial" panose="020B0604020202020204" pitchFamily="34" charset="0"/>
              </a:rPr>
              <a:t>La tecnologia della CCS è considerata strategica nell’ambito della politica energetica europea in quanto potrà contribuire a mitigare i cambiamenti climatici permettendo la riduzione delle emissioni di gas ad effetto serra.</a:t>
            </a:r>
          </a:p>
          <a:p>
            <a:pPr marL="233928" indent="-233928" algn="just" eaLnBrk="1">
              <a:lnSpc>
                <a:spcPct val="114000"/>
              </a:lnSpc>
              <a:spcBef>
                <a:spcPts val="0"/>
              </a:spcBef>
              <a:spcAft>
                <a:spcPts val="0"/>
              </a:spcAft>
              <a:tabLst>
                <a:tab pos="990752" algn="l"/>
                <a:tab pos="1981505" algn="l"/>
                <a:tab pos="2972257" algn="l"/>
                <a:tab pos="3963010" algn="l"/>
                <a:tab pos="4953762" algn="l"/>
                <a:tab pos="5944514" algn="l"/>
              </a:tabLst>
            </a:pPr>
            <a:r>
              <a:rPr lang="it-IT" sz="1750" dirty="0">
                <a:solidFill>
                  <a:schemeClr val="tx1"/>
                </a:solidFill>
                <a:latin typeface="Arial" panose="020B0604020202020204" pitchFamily="34" charset="0"/>
                <a:cs typeface="Arial" panose="020B0604020202020204" pitchFamily="34" charset="0"/>
              </a:rPr>
              <a:t>L’art. 7 del D.L. 181/2023 prevede l'emanazione di una specifica regola tecnica che regolamenti il trasporto della CO</a:t>
            </a:r>
            <a:r>
              <a:rPr lang="it-IT" sz="1750" baseline="-25000" dirty="0">
                <a:solidFill>
                  <a:schemeClr val="tx1"/>
                </a:solidFill>
                <a:latin typeface="Arial" panose="020B0604020202020204" pitchFamily="34" charset="0"/>
                <a:cs typeface="Arial" panose="020B0604020202020204" pitchFamily="34" charset="0"/>
              </a:rPr>
              <a:t>2</a:t>
            </a:r>
            <a:r>
              <a:rPr lang="it-IT" sz="1750" dirty="0">
                <a:solidFill>
                  <a:schemeClr val="tx1"/>
                </a:solidFill>
                <a:latin typeface="Arial" panose="020B0604020202020204" pitchFamily="34" charset="0"/>
                <a:cs typeface="Arial" panose="020B0604020202020204" pitchFamily="34" charset="0"/>
              </a:rPr>
              <a:t> attraverso condutture. A tal fine è stato istituito un </a:t>
            </a:r>
            <a:r>
              <a:rPr lang="it-IT" sz="1750" b="1" dirty="0">
                <a:solidFill>
                  <a:schemeClr val="tx1"/>
                </a:solidFill>
                <a:latin typeface="Arial" panose="020B0604020202020204" pitchFamily="34" charset="0"/>
                <a:cs typeface="Arial" panose="020B0604020202020204" pitchFamily="34" charset="0"/>
              </a:rPr>
              <a:t>gruppo di lavoro, coordinato dal MASE</a:t>
            </a:r>
            <a:r>
              <a:rPr lang="it-IT" sz="1750" dirty="0">
                <a:solidFill>
                  <a:schemeClr val="tx1"/>
                </a:solidFill>
                <a:latin typeface="Arial" panose="020B0604020202020204" pitchFamily="34" charset="0"/>
                <a:cs typeface="Arial" panose="020B0604020202020204" pitchFamily="34" charset="0"/>
              </a:rPr>
              <a:t>, che ha visto il coinvolgimento di molti soggetti competenti: ISPRA, ENEA, DPC, CNR e VVF.</a:t>
            </a:r>
          </a:p>
          <a:p>
            <a:pPr marL="233928" indent="-233928" algn="just" eaLnBrk="1">
              <a:lnSpc>
                <a:spcPct val="114000"/>
              </a:lnSpc>
              <a:spcBef>
                <a:spcPts val="0"/>
              </a:spcBef>
              <a:spcAft>
                <a:spcPts val="0"/>
              </a:spcAft>
              <a:tabLst>
                <a:tab pos="990752" algn="l"/>
                <a:tab pos="1981505" algn="l"/>
                <a:tab pos="2972257" algn="l"/>
                <a:tab pos="3963010" algn="l"/>
                <a:tab pos="4953762" algn="l"/>
                <a:tab pos="5944514" algn="l"/>
              </a:tabLst>
            </a:pPr>
            <a:r>
              <a:rPr lang="it-IT" sz="1750" dirty="0">
                <a:solidFill>
                  <a:schemeClr val="tx1"/>
                </a:solidFill>
                <a:latin typeface="Arial" panose="020B0604020202020204" pitchFamily="34" charset="0"/>
                <a:cs typeface="Arial" panose="020B0604020202020204" pitchFamily="34" charset="0"/>
              </a:rPr>
              <a:t>La CO</a:t>
            </a:r>
            <a:r>
              <a:rPr lang="it-IT" sz="1750" baseline="-25000" dirty="0">
                <a:solidFill>
                  <a:schemeClr val="tx1"/>
                </a:solidFill>
                <a:latin typeface="Arial" panose="020B0604020202020204" pitchFamily="34" charset="0"/>
                <a:cs typeface="Arial" panose="020B0604020202020204" pitchFamily="34" charset="0"/>
              </a:rPr>
              <a:t>2</a:t>
            </a:r>
            <a:r>
              <a:rPr lang="it-IT" sz="1750" dirty="0">
                <a:solidFill>
                  <a:schemeClr val="tx1"/>
                </a:solidFill>
                <a:latin typeface="Arial" panose="020B0604020202020204" pitchFamily="34" charset="0"/>
                <a:cs typeface="Arial" panose="020B0604020202020204" pitchFamily="34" charset="0"/>
              </a:rPr>
              <a:t>, come noto, non è una sostanza infiammabile, tuttavia ha effetti asfissianti e può creare diversi altri problemi, quali per esempio :</a:t>
            </a:r>
          </a:p>
          <a:p>
            <a:pPr marL="171450" indent="-171450" algn="just">
              <a:lnSpc>
                <a:spcPct val="114000"/>
              </a:lnSpc>
              <a:spcBef>
                <a:spcPts val="0"/>
              </a:spcBef>
              <a:spcAft>
                <a:spcPts val="0"/>
              </a:spcAft>
              <a:buFont typeface="Arial" panose="020B0604020202020204" pitchFamily="34" charset="0"/>
              <a:buChar char="•"/>
            </a:pPr>
            <a:r>
              <a:rPr lang="it-IT" sz="1750" dirty="0">
                <a:solidFill>
                  <a:schemeClr val="tx1"/>
                </a:solidFill>
                <a:latin typeface="Arial" panose="020B0604020202020204" pitchFamily="34" charset="0"/>
                <a:cs typeface="Arial" panose="020B0604020202020204" pitchFamily="34" charset="0"/>
              </a:rPr>
              <a:t>danneggiamenti alle condutture metalliche dovuti all’effetto erosivo di particelle di ghiaccio secco; </a:t>
            </a:r>
          </a:p>
          <a:p>
            <a:pPr marL="171450" indent="-171450" algn="just">
              <a:lnSpc>
                <a:spcPct val="114000"/>
              </a:lnSpc>
              <a:spcBef>
                <a:spcPts val="0"/>
              </a:spcBef>
              <a:spcAft>
                <a:spcPts val="0"/>
              </a:spcAft>
              <a:buFont typeface="Arial" panose="020B0604020202020204" pitchFamily="34" charset="0"/>
              <a:buChar char="•"/>
            </a:pPr>
            <a:r>
              <a:rPr lang="it-IT" sz="1750" dirty="0">
                <a:solidFill>
                  <a:schemeClr val="tx1"/>
                </a:solidFill>
                <a:latin typeface="Arial" panose="020B0604020202020204" pitchFamily="34" charset="0"/>
                <a:cs typeface="Arial" panose="020B0604020202020204" pitchFamily="34" charset="0"/>
              </a:rPr>
              <a:t>l’esposizione ad incendio esterno o la rottura di componenti o apparecchiature contenenti CO2 in pressione che può causare scoppi. </a:t>
            </a:r>
          </a:p>
          <a:p>
            <a:pPr marL="0" marR="0" lvl="0" indent="0" algn="just" defTabSz="914400" rtl="0" eaLnBrk="0" fontAlgn="base" latinLnBrk="0" hangingPunct="0">
              <a:lnSpc>
                <a:spcPct val="114000"/>
              </a:lnSpc>
              <a:spcBef>
                <a:spcPts val="0"/>
              </a:spcBef>
              <a:spcAft>
                <a:spcPts val="0"/>
              </a:spcAft>
              <a:buClrTx/>
              <a:buSzTx/>
              <a:buFont typeface="Arial" panose="020B0604020202020204" pitchFamily="34" charset="0"/>
              <a:buNone/>
              <a:tabLst/>
              <a:defRPr/>
            </a:pPr>
            <a:r>
              <a:rPr lang="it-IT" sz="1750" b="1" dirty="0">
                <a:solidFill>
                  <a:schemeClr val="tx1"/>
                </a:solidFill>
                <a:latin typeface="Arial" panose="020B0604020202020204" pitchFamily="34" charset="0"/>
                <a:cs typeface="Arial" panose="020B0604020202020204" pitchFamily="34" charset="0"/>
              </a:rPr>
              <a:t>La regola tecnica è stata emanata con decreto del MASE, di concerto con Ministero Interno – Ministero Infrastrutture e Trasporti – Ministero Salute il 10 ottobre 2025.</a:t>
            </a:r>
          </a:p>
          <a:p>
            <a:pPr algn="just">
              <a:lnSpc>
                <a:spcPct val="114000"/>
              </a:lnSpc>
              <a:spcBef>
                <a:spcPts val="0"/>
              </a:spcBef>
              <a:spcAft>
                <a:spcPts val="0"/>
              </a:spcAft>
            </a:pPr>
            <a:r>
              <a:rPr lang="it-IT" sz="1750" dirty="0">
                <a:solidFill>
                  <a:schemeClr val="tx1"/>
                </a:solidFill>
                <a:latin typeface="Arial" panose="020B0604020202020204" pitchFamily="34" charset="0"/>
                <a:cs typeface="Arial" panose="020B0604020202020204" pitchFamily="34" charset="0"/>
              </a:rPr>
              <a:t>La regola tecnica ha lo scopo di regolamentare la progettazione, la costruzione, il collaudo, l'esercizio e la sorveglianza delle </a:t>
            </a:r>
            <a:r>
              <a:rPr lang="it-IT" sz="1750" b="1" dirty="0">
                <a:solidFill>
                  <a:schemeClr val="tx1"/>
                </a:solidFill>
                <a:latin typeface="Arial" panose="020B0604020202020204" pitchFamily="34" charset="0"/>
                <a:cs typeface="Arial" panose="020B0604020202020204" pitchFamily="34" charset="0"/>
              </a:rPr>
              <a:t>reti di trasporto di CO</a:t>
            </a:r>
            <a:r>
              <a:rPr lang="it-IT" sz="1750" b="1" baseline="-25000" dirty="0">
                <a:solidFill>
                  <a:schemeClr val="tx1"/>
                </a:solidFill>
                <a:effectLst/>
                <a:latin typeface="Arial" panose="020B0604020202020204" pitchFamily="34" charset="0"/>
                <a:cs typeface="Arial" panose="020B0604020202020204" pitchFamily="34" charset="0"/>
              </a:rPr>
              <a:t>2</a:t>
            </a:r>
            <a:r>
              <a:rPr lang="it-IT" sz="1750" b="1" dirty="0">
                <a:solidFill>
                  <a:schemeClr val="tx1"/>
                </a:solidFill>
                <a:latin typeface="Arial" panose="020B0604020202020204" pitchFamily="34" charset="0"/>
                <a:cs typeface="Arial" panose="020B0604020202020204" pitchFamily="34" charset="0"/>
              </a:rPr>
              <a:t> in fase gassosa</a:t>
            </a:r>
            <a:r>
              <a:rPr lang="it-IT" sz="1750" dirty="0">
                <a:solidFill>
                  <a:schemeClr val="tx1"/>
                </a:solidFill>
                <a:latin typeface="Arial" panose="020B0604020202020204" pitchFamily="34" charset="0"/>
                <a:cs typeface="Arial" panose="020B0604020202020204" pitchFamily="34" charset="0"/>
              </a:rPr>
              <a:t>, comprese le stazioni intermedie di pompaggio, fino </a:t>
            </a:r>
            <a:r>
              <a:rPr lang="it-IT" sz="1750" b="1" dirty="0">
                <a:solidFill>
                  <a:schemeClr val="tx1"/>
                </a:solidFill>
                <a:latin typeface="Arial" panose="020B0604020202020204" pitchFamily="34" charset="0"/>
                <a:cs typeface="Arial" panose="020B0604020202020204" pitchFamily="34" charset="0"/>
              </a:rPr>
              <a:t>al sito di stoccaggio</a:t>
            </a:r>
            <a:r>
              <a:rPr lang="it-IT" sz="1750" dirty="0">
                <a:solidFill>
                  <a:schemeClr val="tx1"/>
                </a:solidFill>
                <a:latin typeface="Arial" panose="020B0604020202020204" pitchFamily="34" charset="0"/>
                <a:cs typeface="Arial" panose="020B0604020202020204" pitchFamily="34" charset="0"/>
              </a:rPr>
              <a:t>, allo scopo di garantire la sicurezza e l'affidabilità del sistema di trasporto stesso.</a:t>
            </a:r>
          </a:p>
          <a:p>
            <a:pPr algn="just">
              <a:lnSpc>
                <a:spcPct val="114000"/>
              </a:lnSpc>
              <a:spcBef>
                <a:spcPts val="0"/>
              </a:spcBef>
              <a:spcAft>
                <a:spcPts val="0"/>
              </a:spcAft>
            </a:pPr>
            <a:r>
              <a:rPr lang="it-IT" sz="1750" dirty="0">
                <a:solidFill>
                  <a:schemeClr val="tx1"/>
                </a:solidFill>
                <a:latin typeface="Arial" panose="020B0604020202020204" pitchFamily="34" charset="0"/>
                <a:cs typeface="Arial" panose="020B0604020202020204" pitchFamily="34" charset="0"/>
              </a:rPr>
              <a:t>Esse </a:t>
            </a:r>
            <a:r>
              <a:rPr lang="it-IT" sz="1750" b="1" dirty="0">
                <a:solidFill>
                  <a:schemeClr val="tx1"/>
                </a:solidFill>
                <a:latin typeface="Arial" panose="020B0604020202020204" pitchFamily="34" charset="0"/>
                <a:cs typeface="Arial" panose="020B0604020202020204" pitchFamily="34" charset="0"/>
              </a:rPr>
              <a:t>si applicano a tutti gli impianti di trasporto</a:t>
            </a:r>
            <a:r>
              <a:rPr lang="it-IT" sz="1750" dirty="0">
                <a:solidFill>
                  <a:schemeClr val="tx1"/>
                </a:solidFill>
                <a:latin typeface="Arial" panose="020B0604020202020204" pitchFamily="34" charset="0"/>
                <a:cs typeface="Arial" panose="020B0604020202020204" pitchFamily="34" charset="0"/>
              </a:rPr>
              <a:t>, alle reti di trasporto di CO</a:t>
            </a:r>
            <a:r>
              <a:rPr lang="it-IT" sz="1750" baseline="-25000" dirty="0">
                <a:solidFill>
                  <a:schemeClr val="tx1"/>
                </a:solidFill>
                <a:effectLst/>
                <a:latin typeface="Arial" panose="020B0604020202020204" pitchFamily="34" charset="0"/>
                <a:cs typeface="Arial" panose="020B0604020202020204" pitchFamily="34" charset="0"/>
              </a:rPr>
              <a:t>2</a:t>
            </a:r>
            <a:r>
              <a:rPr lang="it-IT" sz="1750" dirty="0">
                <a:solidFill>
                  <a:schemeClr val="tx1"/>
                </a:solidFill>
                <a:latin typeface="Arial" panose="020B0604020202020204" pitchFamily="34" charset="0"/>
                <a:cs typeface="Arial" panose="020B0604020202020204" pitchFamily="34" charset="0"/>
              </a:rPr>
              <a:t> gassosa, </a:t>
            </a:r>
            <a:r>
              <a:rPr lang="it-IT" sz="1750" b="1" dirty="0">
                <a:solidFill>
                  <a:schemeClr val="tx1"/>
                </a:solidFill>
                <a:latin typeface="Arial" panose="020B0604020202020204" pitchFamily="34" charset="0"/>
                <a:cs typeface="Arial" panose="020B0604020202020204" pitchFamily="34" charset="0"/>
              </a:rPr>
              <a:t>compresi nei seguenti limiti</a:t>
            </a:r>
            <a:r>
              <a:rPr lang="it-IT" sz="1750" dirty="0">
                <a:solidFill>
                  <a:schemeClr val="tx1"/>
                </a:solidFill>
                <a:latin typeface="Arial" panose="020B0604020202020204" pitchFamily="34" charset="0"/>
                <a:cs typeface="Arial" panose="020B0604020202020204" pitchFamily="34" charset="0"/>
              </a:rPr>
              <a:t>: </a:t>
            </a:r>
          </a:p>
          <a:p>
            <a:pPr marL="171450" indent="-171450" algn="just">
              <a:lnSpc>
                <a:spcPct val="114000"/>
              </a:lnSpc>
              <a:spcBef>
                <a:spcPts val="0"/>
              </a:spcBef>
              <a:spcAft>
                <a:spcPts val="0"/>
              </a:spcAft>
              <a:buFont typeface="Arial" panose="020B0604020202020204" pitchFamily="34" charset="0"/>
              <a:buChar char="•"/>
            </a:pPr>
            <a:r>
              <a:rPr lang="it-IT" sz="1750" dirty="0">
                <a:solidFill>
                  <a:schemeClr val="tx1"/>
                </a:solidFill>
                <a:latin typeface="Arial" panose="020B0604020202020204" pitchFamily="34" charset="0"/>
                <a:cs typeface="Arial" panose="020B0604020202020204" pitchFamily="34" charset="0"/>
              </a:rPr>
              <a:t>confine di Stato;</a:t>
            </a:r>
          </a:p>
          <a:p>
            <a:pPr marL="171450" indent="-171450" algn="just">
              <a:lnSpc>
                <a:spcPct val="114000"/>
              </a:lnSpc>
              <a:spcBef>
                <a:spcPts val="0"/>
              </a:spcBef>
              <a:spcAft>
                <a:spcPts val="0"/>
              </a:spcAft>
              <a:buFont typeface="Arial" panose="020B0604020202020204" pitchFamily="34" charset="0"/>
              <a:buChar char="•"/>
            </a:pPr>
            <a:r>
              <a:rPr lang="it-IT" sz="1750" dirty="0">
                <a:solidFill>
                  <a:schemeClr val="tx1"/>
                </a:solidFill>
                <a:latin typeface="Arial" panose="020B0604020202020204" pitchFamily="34" charset="0"/>
                <a:cs typeface="Arial" panose="020B0604020202020204" pitchFamily="34" charset="0"/>
              </a:rPr>
              <a:t>punto di ingresso dagli impianti di rigassificazione;</a:t>
            </a:r>
          </a:p>
          <a:p>
            <a:pPr marL="171450" indent="-171450" algn="just">
              <a:lnSpc>
                <a:spcPct val="114000"/>
              </a:lnSpc>
              <a:spcBef>
                <a:spcPts val="0"/>
              </a:spcBef>
              <a:spcAft>
                <a:spcPts val="0"/>
              </a:spcAft>
              <a:buFont typeface="Arial" panose="020B0604020202020204" pitchFamily="34" charset="0"/>
              <a:buChar char="•"/>
            </a:pPr>
            <a:r>
              <a:rPr lang="it-IT" sz="1750" dirty="0">
                <a:solidFill>
                  <a:schemeClr val="tx1"/>
                </a:solidFill>
                <a:latin typeface="Arial" panose="020B0604020202020204" pitchFamily="34" charset="0"/>
                <a:cs typeface="Arial" panose="020B0604020202020204" pitchFamily="34" charset="0"/>
              </a:rPr>
              <a:t>punto di ingresso dagli impianti degli emettitori;</a:t>
            </a:r>
          </a:p>
          <a:p>
            <a:pPr marL="171450" indent="-171450" algn="just">
              <a:lnSpc>
                <a:spcPct val="114000"/>
              </a:lnSpc>
              <a:spcBef>
                <a:spcPts val="0"/>
              </a:spcBef>
              <a:spcAft>
                <a:spcPts val="0"/>
              </a:spcAft>
              <a:buFont typeface="Arial" panose="020B0604020202020204" pitchFamily="34" charset="0"/>
              <a:buChar char="•"/>
            </a:pPr>
            <a:r>
              <a:rPr lang="it-IT" sz="1750" dirty="0">
                <a:solidFill>
                  <a:schemeClr val="tx1"/>
                </a:solidFill>
                <a:latin typeface="Arial" panose="020B0604020202020204" pitchFamily="34" charset="0"/>
                <a:cs typeface="Arial" panose="020B0604020202020204" pitchFamily="34" charset="0"/>
              </a:rPr>
              <a:t>punto di consegna agli impianti di stoccaggio;</a:t>
            </a:r>
          </a:p>
          <a:p>
            <a:pPr marL="171450" indent="-171450" algn="just">
              <a:lnSpc>
                <a:spcPct val="114000"/>
              </a:lnSpc>
              <a:spcBef>
                <a:spcPts val="0"/>
              </a:spcBef>
              <a:spcAft>
                <a:spcPts val="0"/>
              </a:spcAft>
              <a:buFont typeface="Arial" panose="020B0604020202020204" pitchFamily="34" charset="0"/>
              <a:buChar char="•"/>
            </a:pPr>
            <a:r>
              <a:rPr lang="it-IT" sz="1750" dirty="0">
                <a:solidFill>
                  <a:schemeClr val="tx1"/>
                </a:solidFill>
                <a:latin typeface="Arial" panose="020B0604020202020204" pitchFamily="34" charset="0"/>
                <a:cs typeface="Arial" panose="020B0604020202020204" pitchFamily="34" charset="0"/>
              </a:rPr>
              <a:t>punto di consegna alle utenze industriali. </a:t>
            </a:r>
          </a:p>
          <a:p>
            <a:pPr algn="just">
              <a:lnSpc>
                <a:spcPct val="114000"/>
              </a:lnSpc>
              <a:spcBef>
                <a:spcPts val="0"/>
              </a:spcBef>
              <a:spcAft>
                <a:spcPts val="0"/>
              </a:spcAft>
            </a:pPr>
            <a:r>
              <a:rPr lang="it-IT" sz="1750" dirty="0">
                <a:solidFill>
                  <a:schemeClr val="tx1"/>
                </a:solidFill>
                <a:latin typeface="Arial" panose="020B0604020202020204" pitchFamily="34" charset="0"/>
                <a:cs typeface="Arial" panose="020B0604020202020204" pitchFamily="34" charset="0"/>
              </a:rPr>
              <a:t>Le prescrizioni riguardanti gli impianti degli emettitori che alimentano la rete di trasporto, gli impianti di rigassificazione, gli impianti di stoccaggio, gli impianti degli utenti industriali, devono garantire la possibilità di interconnessione e l'interoperabilità dei sistemi, in maniera coerente con le prescrizioni della regola tecnica. </a:t>
            </a:r>
          </a:p>
        </p:txBody>
      </p:sp>
      <p:sp>
        <p:nvSpPr>
          <p:cNvPr id="4" name="Segnaposto numero diapositiva 3"/>
          <p:cNvSpPr>
            <a:spLocks noGrp="1"/>
          </p:cNvSpPr>
          <p:nvPr>
            <p:ph type="sldNum" sz="quarter" idx="5"/>
          </p:nvPr>
        </p:nvSpPr>
        <p:spPr/>
        <p:txBody>
          <a:bodyPr/>
          <a:lstStyle/>
          <a:p>
            <a:fld id="{BA4F6744-8AE7-4E2F-A01C-82FAF7F5FAD2}" type="slidenum">
              <a:rPr lang="it-IT" smtClean="0"/>
              <a:t>10</a:t>
            </a:fld>
            <a:endParaRPr lang="it-IT"/>
          </a:p>
        </p:txBody>
      </p:sp>
    </p:spTree>
    <p:extLst>
      <p:ext uri="{BB962C8B-B14F-4D97-AF65-F5344CB8AC3E}">
        <p14:creationId xmlns:p14="http://schemas.microsoft.com/office/powerpoint/2010/main" val="188713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55000" lnSpcReduction="20000"/>
          </a:bodyPr>
          <a:lstStyle/>
          <a:p>
            <a:pPr algn="just">
              <a:lnSpc>
                <a:spcPct val="114000"/>
              </a:lnSpc>
              <a:spcBef>
                <a:spcPts val="0"/>
              </a:spcBef>
              <a:spcAft>
                <a:spcPts val="0"/>
              </a:spcAft>
            </a:pPr>
            <a:r>
              <a:rPr lang="it-IT" sz="2000" b="0" i="0" u="none" strike="noStrike" kern="1200" baseline="0" dirty="0">
                <a:solidFill>
                  <a:schemeClr val="tx1"/>
                </a:solidFill>
                <a:latin typeface="Arial" panose="020B0604020202020204" pitchFamily="34" charset="0"/>
                <a:ea typeface="+mn-ea"/>
                <a:cs typeface="Arial" panose="020B0604020202020204" pitchFamily="34" charset="0"/>
              </a:rPr>
              <a:t>L’idrogeno è uno degli elementi strategici della transizione energetica, </a:t>
            </a:r>
            <a:r>
              <a:rPr lang="it-IT" sz="2000" b="0" i="0" kern="1200" dirty="0">
                <a:solidFill>
                  <a:schemeClr val="tx1"/>
                </a:solidFill>
                <a:effectLst/>
                <a:latin typeface="Arial" panose="020B0604020202020204" pitchFamily="34" charset="0"/>
                <a:ea typeface="+mn-ea"/>
                <a:cs typeface="Arial" panose="020B0604020202020204" pitchFamily="34" charset="0"/>
              </a:rPr>
              <a:t>ciò anche grazie alla sua peculiarità di poter agire come vettore energetico nei diversi settori applicativi: industriale, civile, residenziale, mobilità e trasporto, energetico.</a:t>
            </a:r>
            <a:endParaRPr lang="it-IT" sz="2000" b="0" i="0" u="none" strike="noStrike" kern="1200" baseline="0" dirty="0">
              <a:solidFill>
                <a:schemeClr val="tx1"/>
              </a:solidFill>
              <a:latin typeface="Arial" panose="020B0604020202020204" pitchFamily="34" charset="0"/>
              <a:ea typeface="+mn-ea"/>
              <a:cs typeface="Arial" panose="020B0604020202020204" pitchFamily="34" charset="0"/>
            </a:endParaRPr>
          </a:p>
          <a:p>
            <a:pPr algn="just">
              <a:lnSpc>
                <a:spcPct val="114000"/>
              </a:lnSpc>
              <a:spcBef>
                <a:spcPts val="0"/>
              </a:spcBef>
              <a:spcAft>
                <a:spcPts val="0"/>
              </a:spcAft>
            </a:pPr>
            <a:r>
              <a:rPr lang="it-IT" sz="2000" dirty="0">
                <a:solidFill>
                  <a:schemeClr val="tx1"/>
                </a:solidFill>
                <a:latin typeface="Arial" panose="020B0604020202020204" pitchFamily="34" charset="0"/>
                <a:cs typeface="Arial" panose="020B0604020202020204" pitchFamily="34" charset="0"/>
              </a:rPr>
              <a:t>L’idrogeno:</a:t>
            </a:r>
            <a:endParaRPr lang="it-IT" sz="2000" b="0" i="0" u="none" strike="noStrike" kern="1200" baseline="0" dirty="0">
              <a:solidFill>
                <a:schemeClr val="tx1"/>
              </a:solidFill>
              <a:latin typeface="Arial" panose="020B0604020202020204" pitchFamily="34" charset="0"/>
              <a:ea typeface="+mn-ea"/>
              <a:cs typeface="Arial" panose="020B0604020202020204" pitchFamily="34" charset="0"/>
            </a:endParaRPr>
          </a:p>
          <a:p>
            <a:pPr marL="171450" indent="-171450" algn="just">
              <a:lnSpc>
                <a:spcPct val="114000"/>
              </a:lnSpc>
              <a:spcBef>
                <a:spcPts val="0"/>
              </a:spcBef>
              <a:spcAft>
                <a:spcPts val="0"/>
              </a:spcAft>
              <a:buFont typeface="Arial" panose="020B0604020202020204" pitchFamily="34" charset="0"/>
              <a:buChar char="•"/>
            </a:pPr>
            <a:r>
              <a:rPr lang="it-IT" sz="2000" dirty="0">
                <a:solidFill>
                  <a:schemeClr val="tx1"/>
                </a:solidFill>
                <a:latin typeface="Arial" panose="020B0604020202020204" pitchFamily="34" charset="0"/>
                <a:cs typeface="Arial" panose="020B0604020202020204" pitchFamily="34" charset="0"/>
              </a:rPr>
              <a:t>non emette CO2, né fattori inquinanti</a:t>
            </a:r>
          </a:p>
          <a:p>
            <a:pPr marL="171450" indent="-171450" algn="just">
              <a:lnSpc>
                <a:spcPct val="114000"/>
              </a:lnSpc>
              <a:spcBef>
                <a:spcPts val="0"/>
              </a:spcBef>
              <a:spcAft>
                <a:spcPts val="0"/>
              </a:spcAft>
              <a:buFont typeface="Arial" panose="020B0604020202020204" pitchFamily="34" charset="0"/>
              <a:buChar char="•"/>
            </a:pPr>
            <a:r>
              <a:rPr lang="it-IT" sz="2000" dirty="0">
                <a:solidFill>
                  <a:schemeClr val="tx1"/>
                </a:solidFill>
                <a:latin typeface="Arial" panose="020B0604020202020204" pitchFamily="34" charset="0"/>
                <a:cs typeface="Arial" panose="020B0604020202020204" pitchFamily="34" charset="0"/>
              </a:rPr>
              <a:t>può essere prodotto da rinnovabili (verde), da gas naturale con emissione di CO2 (grigio) o con cattura di CO2 (blu)</a:t>
            </a:r>
          </a:p>
          <a:p>
            <a:pPr marL="171450" indent="-171450" algn="just">
              <a:lnSpc>
                <a:spcPct val="114000"/>
              </a:lnSpc>
              <a:spcBef>
                <a:spcPts val="0"/>
              </a:spcBef>
              <a:spcAft>
                <a:spcPts val="0"/>
              </a:spcAft>
              <a:buFont typeface="Arial" panose="020B0604020202020204" pitchFamily="34" charset="0"/>
              <a:buChar char="•"/>
            </a:pPr>
            <a:r>
              <a:rPr lang="it-IT" sz="2000" dirty="0">
                <a:solidFill>
                  <a:schemeClr val="tx1"/>
                </a:solidFill>
                <a:latin typeface="Arial" panose="020B0604020202020204" pitchFamily="34" charset="0"/>
                <a:cs typeface="Arial" panose="020B0604020202020204" pitchFamily="34" charset="0"/>
              </a:rPr>
              <a:t>può essere stoccato per lungo tempo in modo affidabile, sicuro e conveniente</a:t>
            </a:r>
          </a:p>
          <a:p>
            <a:pPr marL="171450" indent="-171450" algn="just">
              <a:lnSpc>
                <a:spcPct val="114000"/>
              </a:lnSpc>
              <a:spcBef>
                <a:spcPts val="0"/>
              </a:spcBef>
              <a:spcAft>
                <a:spcPts val="0"/>
              </a:spcAft>
              <a:buFont typeface="Arial" panose="020B0604020202020204" pitchFamily="34" charset="0"/>
              <a:buChar char="•"/>
            </a:pPr>
            <a:r>
              <a:rPr lang="it-IT" sz="2000" dirty="0">
                <a:solidFill>
                  <a:schemeClr val="tx1"/>
                </a:solidFill>
                <a:latin typeface="Arial" panose="020B0604020202020204" pitchFamily="34" charset="0"/>
                <a:cs typeface="Arial" panose="020B0604020202020204" pitchFamily="34" charset="0"/>
              </a:rPr>
              <a:t>può essere trasportato utilizzando la rete gas: attualmente è previsto a livello tecnico un </a:t>
            </a:r>
            <a:r>
              <a:rPr lang="it-IT" sz="2000" dirty="0" err="1">
                <a:solidFill>
                  <a:schemeClr val="tx1"/>
                </a:solidFill>
                <a:latin typeface="Arial" panose="020B0604020202020204" pitchFamily="34" charset="0"/>
                <a:cs typeface="Arial" panose="020B0604020202020204" pitchFamily="34" charset="0"/>
              </a:rPr>
              <a:t>blending</a:t>
            </a:r>
            <a:r>
              <a:rPr lang="it-IT" sz="2000" dirty="0">
                <a:solidFill>
                  <a:schemeClr val="tx1"/>
                </a:solidFill>
                <a:latin typeface="Arial" panose="020B0604020202020204" pitchFamily="34" charset="0"/>
                <a:cs typeface="Arial" panose="020B0604020202020204" pitchFamily="34" charset="0"/>
              </a:rPr>
              <a:t> fino al 2%</a:t>
            </a:r>
          </a:p>
          <a:p>
            <a:pPr marL="171450" indent="-171450" algn="just">
              <a:lnSpc>
                <a:spcPct val="114000"/>
              </a:lnSpc>
              <a:spcBef>
                <a:spcPts val="0"/>
              </a:spcBef>
              <a:spcAft>
                <a:spcPts val="0"/>
              </a:spcAft>
              <a:buFont typeface="Arial" panose="020B0604020202020204" pitchFamily="34" charset="0"/>
              <a:buChar char="•"/>
            </a:pPr>
            <a:r>
              <a:rPr lang="it-IT" sz="2000" dirty="0">
                <a:solidFill>
                  <a:schemeClr val="tx1"/>
                </a:solidFill>
                <a:latin typeface="Arial" panose="020B0604020202020204" pitchFamily="34" charset="0"/>
                <a:cs typeface="Arial" panose="020B0604020202020204" pitchFamily="34" charset="0"/>
              </a:rPr>
              <a:t>può decarbonizzare in modo efficace i cosiddetti settori "hard-to-abate«, come siderurgia e raffineria</a:t>
            </a:r>
          </a:p>
          <a:p>
            <a:pPr marL="171450" indent="-171450" algn="just">
              <a:lnSpc>
                <a:spcPct val="114000"/>
              </a:lnSpc>
              <a:spcBef>
                <a:spcPts val="0"/>
              </a:spcBef>
              <a:spcAft>
                <a:spcPts val="0"/>
              </a:spcAft>
              <a:buFont typeface="Arial" panose="020B0604020202020204" pitchFamily="34" charset="0"/>
              <a:buChar char="•"/>
            </a:pPr>
            <a:r>
              <a:rPr lang="it-IT" sz="2000" dirty="0">
                <a:solidFill>
                  <a:schemeClr val="tx1"/>
                </a:solidFill>
                <a:latin typeface="Arial" panose="020B0604020202020204" pitchFamily="34" charset="0"/>
                <a:cs typeface="Arial" panose="020B0604020202020204" pitchFamily="34" charset="0"/>
              </a:rPr>
              <a:t>può essere impiegato nella mobilità sostenibile. </a:t>
            </a:r>
            <a:endParaRPr lang="it-IT" sz="2000" b="0" i="0" u="none" strike="noStrike" kern="1200" baseline="0" dirty="0">
              <a:solidFill>
                <a:schemeClr val="tx1"/>
              </a:solidFill>
              <a:latin typeface="Arial" panose="020B0604020202020204" pitchFamily="34" charset="0"/>
              <a:ea typeface="+mn-ea"/>
              <a:cs typeface="Arial" panose="020B0604020202020204" pitchFamily="34" charset="0"/>
            </a:endParaRPr>
          </a:p>
          <a:p>
            <a:pPr algn="just">
              <a:lnSpc>
                <a:spcPct val="114000"/>
              </a:lnSpc>
              <a:spcBef>
                <a:spcPts val="0"/>
              </a:spcBef>
              <a:spcAft>
                <a:spcPts val="0"/>
              </a:spcAft>
            </a:pPr>
            <a:r>
              <a:rPr lang="it-IT" sz="2000" b="0" i="0" u="none" strike="noStrike" kern="1200" baseline="0" dirty="0">
                <a:solidFill>
                  <a:schemeClr val="tx1"/>
                </a:solidFill>
                <a:latin typeface="Arial" panose="020B0604020202020204" pitchFamily="34" charset="0"/>
                <a:ea typeface="+mn-ea"/>
                <a:cs typeface="Arial" panose="020B0604020202020204" pitchFamily="34" charset="0"/>
              </a:rPr>
              <a:t>Il Ministero dell’Interno si sta impegnando nel raggiungimento degli obiettivi europei e globali legati all’introduzione dell’idrogeno quale vettore energetico, garantendo i principali requisiti di sicurezza, mediante l’espletamento di diverse attività. </a:t>
            </a:r>
          </a:p>
          <a:p>
            <a:pPr algn="just">
              <a:lnSpc>
                <a:spcPct val="114000"/>
              </a:lnSpc>
              <a:spcBef>
                <a:spcPts val="0"/>
              </a:spcBef>
              <a:spcAft>
                <a:spcPts val="0"/>
              </a:spcAft>
            </a:pPr>
            <a:r>
              <a:rPr lang="it-IT" sz="2000" b="0" i="0" u="none" strike="noStrike" kern="1200" baseline="0" dirty="0">
                <a:solidFill>
                  <a:schemeClr val="tx1"/>
                </a:solidFill>
                <a:latin typeface="Arial" panose="020B0604020202020204" pitchFamily="34" charset="0"/>
                <a:ea typeface="+mn-ea"/>
                <a:cs typeface="Arial" panose="020B0604020202020204" pitchFamily="34" charset="0"/>
              </a:rPr>
              <a:t>A livello normativo:</a:t>
            </a:r>
          </a:p>
          <a:p>
            <a:pPr marL="171450" indent="-171450" algn="just">
              <a:lnSpc>
                <a:spcPct val="114000"/>
              </a:lnSpc>
              <a:spcBef>
                <a:spcPts val="0"/>
              </a:spcBef>
              <a:spcAft>
                <a:spcPts val="0"/>
              </a:spcAft>
              <a:buFont typeface="Arial" panose="020B0604020202020204" pitchFamily="34" charset="0"/>
              <a:buChar char="•"/>
            </a:pPr>
            <a:r>
              <a:rPr lang="it-IT" sz="2000" b="0" i="0" u="none" strike="noStrike" kern="1200" baseline="0" dirty="0">
                <a:solidFill>
                  <a:schemeClr val="tx1"/>
                </a:solidFill>
                <a:latin typeface="Arial" panose="020B0604020202020204" pitchFamily="34" charset="0"/>
                <a:ea typeface="+mn-ea"/>
                <a:cs typeface="Arial" panose="020B0604020202020204" pitchFamily="34" charset="0"/>
              </a:rPr>
              <a:t>DM 23 ottobre 2018 (Decreto del Ministero dell’Interno, di concerto con il Ministero delle Infrastrutture e dei Trasporti)</a:t>
            </a:r>
          </a:p>
          <a:p>
            <a:pPr marL="171450" marR="0" lvl="0" indent="-171450" algn="just"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it-IT" sz="2000" b="0" i="0" u="none" strike="noStrike" kern="1200" baseline="0" dirty="0">
                <a:solidFill>
                  <a:schemeClr val="tx1"/>
                </a:solidFill>
                <a:latin typeface="Arial" panose="020B0604020202020204" pitchFamily="34" charset="0"/>
                <a:ea typeface="+mn-ea"/>
                <a:cs typeface="Arial" panose="020B0604020202020204" pitchFamily="34" charset="0"/>
              </a:rPr>
              <a:t>DM 7 luglio 2023 (Decreto del Ministero dell’Interno).</a:t>
            </a:r>
          </a:p>
          <a:p>
            <a:pPr marL="0" marR="0" lvl="0" indent="0" algn="just" defTabSz="914400" rtl="0" eaLnBrk="0" fontAlgn="base" latinLnBrk="0" hangingPunct="0">
              <a:lnSpc>
                <a:spcPct val="114000"/>
              </a:lnSpc>
              <a:spcBef>
                <a:spcPts val="0"/>
              </a:spcBef>
              <a:spcAft>
                <a:spcPts val="0"/>
              </a:spcAft>
              <a:buClrTx/>
              <a:buSzTx/>
              <a:buFontTx/>
              <a:buNone/>
              <a:tabLst/>
              <a:defRPr/>
            </a:pPr>
            <a:r>
              <a:rPr lang="it-IT" sz="2000" b="0" i="0" u="none" strike="noStrike" kern="1200" baseline="0" dirty="0">
                <a:solidFill>
                  <a:schemeClr val="tx1"/>
                </a:solidFill>
                <a:latin typeface="Arial" panose="020B0604020202020204" pitchFamily="34" charset="0"/>
                <a:ea typeface="+mn-ea"/>
                <a:cs typeface="Arial" panose="020B0604020202020204" pitchFamily="34" charset="0"/>
              </a:rPr>
              <a:t>Nel 2024 è stato istituito dal Capo del Corpo un gruppo di lavoro, </a:t>
            </a:r>
            <a:r>
              <a:rPr kumimoji="0" lang="it-IT" altLang="it-IT"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 cui partecipano anche il Dipartimento di Protezione Civile, il MASE, il MIT, il MUR, il CNR, ENEA ed ISPRA, </a:t>
            </a:r>
            <a:r>
              <a:rPr lang="it-IT" sz="2000" dirty="0">
                <a:solidFill>
                  <a:schemeClr val="tx1"/>
                </a:solidFill>
                <a:latin typeface="Arial" panose="020B0604020202020204" pitchFamily="34" charset="0"/>
                <a:cs typeface="Arial" panose="020B0604020202020204" pitchFamily="34" charset="0"/>
              </a:rPr>
              <a:t>per lo </a:t>
            </a:r>
            <a:r>
              <a:rPr kumimoji="0" lang="it-IT" altLang="it-IT"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studio delle problematiche connesse alla realizzazione di impianti per l'utilizzo dell'idrogeno come vettore energetico alternativo nei sistemi logistici all'interno del sedime aeroportuale.</a:t>
            </a:r>
            <a:r>
              <a:rPr lang="it-IT" sz="2000" b="0" i="0" u="none" strike="noStrike" kern="1200" baseline="0" dirty="0">
                <a:solidFill>
                  <a:schemeClr val="tx1"/>
                </a:solidFill>
                <a:latin typeface="Arial" panose="020B0604020202020204" pitchFamily="34" charset="0"/>
                <a:ea typeface="+mn-ea"/>
                <a:cs typeface="Arial" panose="020B0604020202020204" pitchFamily="34" charset="0"/>
              </a:rPr>
              <a:t>  </a:t>
            </a:r>
          </a:p>
        </p:txBody>
      </p:sp>
      <p:sp>
        <p:nvSpPr>
          <p:cNvPr id="4" name="Segnaposto numero diapositiva 3"/>
          <p:cNvSpPr>
            <a:spLocks noGrp="1"/>
          </p:cNvSpPr>
          <p:nvPr>
            <p:ph type="sldNum" sz="quarter" idx="5"/>
          </p:nvPr>
        </p:nvSpPr>
        <p:spPr/>
        <p:txBody>
          <a:bodyPr/>
          <a:lstStyle/>
          <a:p>
            <a:fld id="{BA4F6744-8AE7-4E2F-A01C-82FAF7F5FAD2}" type="slidenum">
              <a:rPr lang="it-IT" smtClean="0"/>
              <a:t>11</a:t>
            </a:fld>
            <a:endParaRPr lang="it-IT"/>
          </a:p>
        </p:txBody>
      </p:sp>
    </p:spTree>
    <p:extLst>
      <p:ext uri="{BB962C8B-B14F-4D97-AF65-F5344CB8AC3E}">
        <p14:creationId xmlns:p14="http://schemas.microsoft.com/office/powerpoint/2010/main" val="2264590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14000"/>
              </a:lnSpc>
              <a:spcBef>
                <a:spcPts val="0"/>
              </a:spcBef>
              <a:spcAft>
                <a:spcPts val="0"/>
              </a:spcAft>
            </a:pPr>
            <a:r>
              <a:rPr lang="it-IT" sz="1300" dirty="0">
                <a:latin typeface="Arial" panose="020B0604020202020204" pitchFamily="34" charset="0"/>
                <a:cs typeface="Arial" panose="020B0604020202020204" pitchFamily="34" charset="0"/>
              </a:rPr>
              <a:t>In considerazione della crescente diffusione sul territorio nazionale della installazione degli impianti fotovoltaici, si è ritenuto opportuno aggiornare le specifiche misure tecniche di prevenzione incendi per la installazione degli impianti in parola.</a:t>
            </a:r>
          </a:p>
          <a:p>
            <a:pPr marL="0" marR="0" lvl="0" indent="0" algn="just" defTabSz="914400" rtl="0" eaLnBrk="1" fontAlgn="auto" latinLnBrk="0" hangingPunct="1">
              <a:lnSpc>
                <a:spcPct val="114000"/>
              </a:lnSpc>
              <a:spcBef>
                <a:spcPts val="0"/>
              </a:spcBef>
              <a:spcAft>
                <a:spcPts val="0"/>
              </a:spcAft>
              <a:buClrTx/>
              <a:buSzTx/>
              <a:buFontTx/>
              <a:buNone/>
              <a:tabLst/>
              <a:defRPr/>
            </a:pPr>
            <a:r>
              <a:rPr lang="it-IT" sz="1300" dirty="0">
                <a:latin typeface="Arial" panose="020B0604020202020204" pitchFamily="34" charset="0"/>
                <a:cs typeface="Arial" panose="020B0604020202020204" pitchFamily="34" charset="0"/>
              </a:rPr>
              <a:t>A tale scopo è stato istituito un apposito </a:t>
            </a:r>
            <a:r>
              <a:rPr lang="it-IT" sz="1300" b="1" dirty="0">
                <a:latin typeface="Arial" panose="020B0604020202020204" pitchFamily="34" charset="0"/>
                <a:cs typeface="Arial" panose="020B0604020202020204" pitchFamily="34" charset="0"/>
              </a:rPr>
              <a:t>gruppo di lavoro</a:t>
            </a:r>
            <a:r>
              <a:rPr lang="it-IT" sz="1300" dirty="0">
                <a:latin typeface="Arial" panose="020B0604020202020204" pitchFamily="34" charset="0"/>
                <a:cs typeface="Arial" panose="020B0604020202020204" pitchFamily="34" charset="0"/>
              </a:rPr>
              <a:t> che ha redatto </a:t>
            </a:r>
            <a:r>
              <a:rPr lang="it-IT" sz="13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le </a:t>
            </a:r>
            <a:r>
              <a:rPr lang="it-IT" sz="13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linee guida</a:t>
            </a:r>
            <a:r>
              <a:rPr lang="it-IT" sz="13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per la progettazione, installazione, esercizio, manutenzione di </a:t>
            </a:r>
            <a:r>
              <a:rPr lang="it-IT" sz="13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impianti fotovoltaici</a:t>
            </a:r>
            <a:r>
              <a:rPr lang="it-IT" sz="1300" dirty="0">
                <a:solidFill>
                  <a:srgbClr val="000000"/>
                </a:solidFill>
                <a:effectLst/>
                <a:latin typeface="Arial" panose="020B0604020202020204" pitchFamily="34" charset="0"/>
                <a:ea typeface="Calibri" panose="020F0502020204030204" pitchFamily="34" charset="0"/>
                <a:cs typeface="Arial" panose="020B0604020202020204" pitchFamily="34" charset="0"/>
              </a:rPr>
              <a:t> ubicati all’interno delle attività soggette ai controlli di P.I. o a servizio delle stesse, le quali vanno ad aggiornare, attualizzandole alle nuove conoscenze tecniche, le linee guide emanate nel 2012.</a:t>
            </a:r>
            <a:endParaRPr lang="it-IT" sz="1300" dirty="0">
              <a:latin typeface="Arial" panose="020B0604020202020204" pitchFamily="34" charset="0"/>
              <a:cs typeface="Arial" panose="020B0604020202020204" pitchFamily="34" charset="0"/>
            </a:endParaRPr>
          </a:p>
          <a:p>
            <a:pPr algn="just">
              <a:lnSpc>
                <a:spcPct val="114000"/>
              </a:lnSpc>
              <a:spcBef>
                <a:spcPts val="0"/>
              </a:spcBef>
              <a:spcAft>
                <a:spcPts val="0"/>
              </a:spcAft>
            </a:pPr>
            <a:r>
              <a:rPr lang="it-IT" sz="1300" b="0" i="0" u="none" strike="noStrike" kern="1200" baseline="0" dirty="0">
                <a:solidFill>
                  <a:schemeClr val="tx1"/>
                </a:solidFill>
                <a:latin typeface="Arial" panose="020B0604020202020204" pitchFamily="34" charset="0"/>
                <a:ea typeface="+mn-ea"/>
                <a:cs typeface="Arial" panose="020B0604020202020204" pitchFamily="34" charset="0"/>
              </a:rPr>
              <a:t>Gli impianti fotovoltaici e solari termici, sebbene non rientrino tra le attività soggette al controllo dei vigili del fuoco ai sensi del D.P.R. 151/2011, hanno un’importante rilevanza ai fini della sicurezza antincendio se eventualmente vengono installati in una attività soggetta. In ogni caso, detti impianti, ovunque siano installati, devono essere realizzati in modo da tutelare le persone, i beni, l’ambiente ed essere sicuri tanto per i manutentori quanto per i soccorritori. </a:t>
            </a:r>
            <a:endParaRPr lang="it-IT" sz="1300"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5"/>
          </p:nvPr>
        </p:nvSpPr>
        <p:spPr/>
        <p:txBody>
          <a:bodyPr/>
          <a:lstStyle/>
          <a:p>
            <a:fld id="{BA4F6744-8AE7-4E2F-A01C-82FAF7F5FAD2}" type="slidenum">
              <a:rPr lang="it-IT" smtClean="0"/>
              <a:t>12</a:t>
            </a:fld>
            <a:endParaRPr lang="it-IT"/>
          </a:p>
        </p:txBody>
      </p:sp>
    </p:spTree>
    <p:extLst>
      <p:ext uri="{BB962C8B-B14F-4D97-AF65-F5344CB8AC3E}">
        <p14:creationId xmlns:p14="http://schemas.microsoft.com/office/powerpoint/2010/main" val="3036448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CD067-D8A5-11DB-FB1B-664AEDF280B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DBF3B8F-7540-2026-D513-02E8BFFC9C54}"/>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707943C9-E1B3-2D1C-90EE-A367E7DD5E6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763D6552-E208-B765-22DE-741DE0B48621}"/>
              </a:ext>
            </a:extLst>
          </p:cNvPr>
          <p:cNvSpPr>
            <a:spLocks noGrp="1"/>
          </p:cNvSpPr>
          <p:nvPr>
            <p:ph type="sldNum" sz="quarter" idx="5"/>
          </p:nvPr>
        </p:nvSpPr>
        <p:spPr/>
        <p:txBody>
          <a:bodyPr/>
          <a:lstStyle/>
          <a:p>
            <a:fld id="{BA4F6744-8AE7-4E2F-A01C-82FAF7F5FAD2}" type="slidenum">
              <a:rPr lang="it-IT" smtClean="0"/>
              <a:t>13</a:t>
            </a:fld>
            <a:endParaRPr lang="it-IT"/>
          </a:p>
        </p:txBody>
      </p:sp>
    </p:spTree>
    <p:extLst>
      <p:ext uri="{BB962C8B-B14F-4D97-AF65-F5344CB8AC3E}">
        <p14:creationId xmlns:p14="http://schemas.microsoft.com/office/powerpoint/2010/main" val="618578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6C094-64BB-0A90-3103-4FC24EC36FF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F340993-F8DB-A0E7-4A64-29AE1B96BD17}"/>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387B10B0-0250-1EDC-F667-48CB5B98522B}"/>
              </a:ext>
            </a:extLst>
          </p:cNvPr>
          <p:cNvSpPr>
            <a:spLocks noGrp="1"/>
          </p:cNvSpPr>
          <p:nvPr>
            <p:ph type="body" idx="1"/>
          </p:nvPr>
        </p:nvSpPr>
        <p:spPr/>
        <p:txBody>
          <a:bodyPr>
            <a:normAutofit/>
          </a:bodyPr>
          <a:lstStyle/>
          <a:p>
            <a:pPr algn="just">
              <a:lnSpc>
                <a:spcPct val="114000"/>
              </a:lnSpc>
              <a:spcBef>
                <a:spcPts val="0"/>
              </a:spcBef>
              <a:spcAft>
                <a:spcPts val="0"/>
              </a:spcAft>
            </a:pPr>
            <a:r>
              <a:rPr lang="it-IT" sz="1400" dirty="0">
                <a:latin typeface="Arial" panose="020B0604020202020204" pitchFamily="34" charset="0"/>
                <a:cs typeface="Arial" panose="020B0604020202020204" pitchFamily="34" charset="0"/>
              </a:rPr>
              <a:t>Si ritiene, in linea generale, che </a:t>
            </a:r>
            <a:r>
              <a:rPr lang="it-IT" sz="1400" b="1" dirty="0">
                <a:latin typeface="Arial" panose="020B0604020202020204" pitchFamily="34" charset="0"/>
                <a:cs typeface="Arial" panose="020B0604020202020204" pitchFamily="34" charset="0"/>
              </a:rPr>
              <a:t>l’esecuzione di interventi conformi alle prescrizioni tecniche contenute nelle linee guida</a:t>
            </a:r>
            <a:r>
              <a:rPr lang="it-IT" sz="1400" dirty="0">
                <a:latin typeface="Arial" panose="020B0604020202020204" pitchFamily="34" charset="0"/>
                <a:cs typeface="Arial" panose="020B0604020202020204" pitchFamily="34" charset="0"/>
              </a:rPr>
              <a:t>, in assenza di specifici elementi di criticità emersi dalla valutazione del rischio di incendio, </a:t>
            </a:r>
            <a:r>
              <a:rPr lang="it-IT" sz="1400" b="1" dirty="0">
                <a:latin typeface="Arial" panose="020B0604020202020204" pitchFamily="34" charset="0"/>
                <a:cs typeface="Arial" panose="020B0604020202020204" pitchFamily="34" charset="0"/>
              </a:rPr>
              <a:t>non determini un aggravio</a:t>
            </a:r>
            <a:r>
              <a:rPr lang="it-IT" sz="1400" dirty="0">
                <a:latin typeface="Arial" panose="020B0604020202020204" pitchFamily="34" charset="0"/>
                <a:cs typeface="Arial" panose="020B0604020202020204" pitchFamily="34" charset="0"/>
              </a:rPr>
              <a:t> delle condizioni di sicurezza antincendio.</a:t>
            </a:r>
          </a:p>
          <a:p>
            <a:pPr algn="just">
              <a:lnSpc>
                <a:spcPct val="114000"/>
              </a:lnSpc>
              <a:spcBef>
                <a:spcPts val="0"/>
              </a:spcBef>
              <a:spcAft>
                <a:spcPts val="0"/>
              </a:spcAft>
            </a:pPr>
            <a:r>
              <a:rPr lang="it-IT" sz="1400" b="1" dirty="0">
                <a:latin typeface="Arial" panose="020B0604020202020204" pitchFamily="34" charset="0"/>
                <a:cs typeface="Arial" panose="020B0604020202020204" pitchFamily="34" charset="0"/>
              </a:rPr>
              <a:t>Qualora</a:t>
            </a:r>
            <a:r>
              <a:rPr lang="it-IT" sz="1400" dirty="0">
                <a:latin typeface="Arial" panose="020B0604020202020204" pitchFamily="34" charset="0"/>
                <a:cs typeface="Arial" panose="020B0604020202020204" pitchFamily="34" charset="0"/>
              </a:rPr>
              <a:t>, invece, dalla specifica valutazione del rischio </a:t>
            </a:r>
            <a:r>
              <a:rPr lang="it-IT" sz="1400" b="1" dirty="0">
                <a:latin typeface="Arial" panose="020B0604020202020204" pitchFamily="34" charset="0"/>
                <a:cs typeface="Arial" panose="020B0604020202020204" pitchFamily="34" charset="0"/>
              </a:rPr>
              <a:t>emerga un aggravio </a:t>
            </a:r>
            <a:r>
              <a:rPr lang="it-IT" sz="1400" dirty="0">
                <a:latin typeface="Arial" panose="020B0604020202020204" pitchFamily="34" charset="0"/>
                <a:cs typeface="Arial" panose="020B0604020202020204" pitchFamily="34" charset="0"/>
              </a:rPr>
              <a:t>delle preesistenti condizioni di sicurezza antincendio per attività soggette in categoria B e C, dovuto alla installazione degli impianti fotovoltaici in argomento, gli enti ed i privati responsabili sono tenuti ad attivate le procedure previste dall’art. 3 del D.P.R. 151/2011.</a:t>
            </a:r>
          </a:p>
          <a:p>
            <a:pPr algn="just">
              <a:lnSpc>
                <a:spcPct val="114000"/>
              </a:lnSpc>
              <a:spcBef>
                <a:spcPts val="0"/>
              </a:spcBef>
              <a:spcAft>
                <a:spcPts val="0"/>
              </a:spcAft>
            </a:pPr>
            <a:r>
              <a:rPr lang="it-IT" sz="1400" dirty="0">
                <a:latin typeface="Arial" panose="020B0604020202020204" pitchFamily="34" charset="0"/>
                <a:cs typeface="Arial" panose="020B0604020202020204" pitchFamily="34" charset="0"/>
              </a:rPr>
              <a:t>Le linee guida rappresentano uno strumento di indirizzo, non limitativo delle scelte progettuali, e individuano soluzioni utili al perseguimento degli obiettivi di sicurezza delle opere di costruzione dettati dal regolamento (UE) n.305/2011, ove applicabile. </a:t>
            </a:r>
          </a:p>
          <a:p>
            <a:pPr algn="just">
              <a:lnSpc>
                <a:spcPct val="114000"/>
              </a:lnSpc>
              <a:spcBef>
                <a:spcPts val="0"/>
              </a:spcBef>
              <a:spcAft>
                <a:spcPts val="0"/>
              </a:spcAft>
            </a:pPr>
            <a:r>
              <a:rPr lang="it-IT" sz="1400" dirty="0">
                <a:latin typeface="Arial" panose="020B0604020202020204" pitchFamily="34" charset="0"/>
                <a:cs typeface="Arial" panose="020B0604020202020204" pitchFamily="34" charset="0"/>
              </a:rPr>
              <a:t>Resta intesa la possibilità per il progettista di individuare altre possibili soluzioni tecniche, comunque finalizzate al raggiungimento dei richiamati obiettivi di sicurezza. </a:t>
            </a:r>
          </a:p>
        </p:txBody>
      </p:sp>
      <p:sp>
        <p:nvSpPr>
          <p:cNvPr id="4" name="Segnaposto numero diapositiva 3">
            <a:extLst>
              <a:ext uri="{FF2B5EF4-FFF2-40B4-BE49-F238E27FC236}">
                <a16:creationId xmlns:a16="http://schemas.microsoft.com/office/drawing/2014/main" id="{E06D77F2-43A6-F9E4-3B6A-95A8E5C060A1}"/>
              </a:ext>
            </a:extLst>
          </p:cNvPr>
          <p:cNvSpPr>
            <a:spLocks noGrp="1"/>
          </p:cNvSpPr>
          <p:nvPr>
            <p:ph type="sldNum" sz="quarter" idx="5"/>
          </p:nvPr>
        </p:nvSpPr>
        <p:spPr/>
        <p:txBody>
          <a:bodyPr/>
          <a:lstStyle/>
          <a:p>
            <a:fld id="{BA4F6744-8AE7-4E2F-A01C-82FAF7F5FAD2}" type="slidenum">
              <a:rPr lang="it-IT" smtClean="0"/>
              <a:t>14</a:t>
            </a:fld>
            <a:endParaRPr lang="it-IT"/>
          </a:p>
        </p:txBody>
      </p:sp>
    </p:spTree>
    <p:extLst>
      <p:ext uri="{BB962C8B-B14F-4D97-AF65-F5344CB8AC3E}">
        <p14:creationId xmlns:p14="http://schemas.microsoft.com/office/powerpoint/2010/main" val="2211687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62D19-7BCE-A827-FB7E-B60DACC6D9D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F84E73B-04BD-5C55-8301-01119C68A782}"/>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D1B5F28F-1176-B9CB-3D3A-375D3193E472}"/>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B28057B-1396-EE36-BA1F-E50C05D17F73}"/>
              </a:ext>
            </a:extLst>
          </p:cNvPr>
          <p:cNvSpPr>
            <a:spLocks noGrp="1"/>
          </p:cNvSpPr>
          <p:nvPr>
            <p:ph type="sldNum" sz="quarter" idx="5"/>
          </p:nvPr>
        </p:nvSpPr>
        <p:spPr/>
        <p:txBody>
          <a:bodyPr/>
          <a:lstStyle/>
          <a:p>
            <a:fld id="{BA4F6744-8AE7-4E2F-A01C-82FAF7F5FAD2}" type="slidenum">
              <a:rPr lang="it-IT" smtClean="0"/>
              <a:t>15</a:t>
            </a:fld>
            <a:endParaRPr lang="it-IT"/>
          </a:p>
        </p:txBody>
      </p:sp>
    </p:spTree>
    <p:extLst>
      <p:ext uri="{BB962C8B-B14F-4D97-AF65-F5344CB8AC3E}">
        <p14:creationId xmlns:p14="http://schemas.microsoft.com/office/powerpoint/2010/main" val="2818312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lnSpc>
                <a:spcPct val="114000"/>
              </a:lnSpc>
              <a:spcBef>
                <a:spcPts val="0"/>
              </a:spcBef>
              <a:spcAft>
                <a:spcPts val="0"/>
              </a:spcAft>
            </a:pPr>
            <a:r>
              <a:rPr lang="it-IT" sz="1400" b="0" i="0" kern="1200" dirty="0">
                <a:solidFill>
                  <a:schemeClr val="tx1"/>
                </a:solidFill>
                <a:effectLst/>
                <a:latin typeface="Arial" panose="020B0604020202020204" pitchFamily="34" charset="0"/>
                <a:ea typeface="+mn-ea"/>
                <a:cs typeface="Arial" panose="020B0604020202020204" pitchFamily="34" charset="0"/>
              </a:rPr>
              <a:t>Il Gas Naturale Liquefatto (GNL) sta assumendo un ruolo sempre più centrale nel panorama energetico globale. Grazie alle sue caratteristiche, viene visto come una risorsa chiave per la transizione energetica, in quanto emette meno CO</a:t>
            </a:r>
            <a:r>
              <a:rPr lang="it-IT" sz="1400" b="0" i="0" kern="1200" baseline="-25000" dirty="0">
                <a:solidFill>
                  <a:schemeClr val="tx1"/>
                </a:solidFill>
                <a:effectLst/>
                <a:latin typeface="Arial" panose="020B0604020202020204" pitchFamily="34" charset="0"/>
                <a:ea typeface="+mn-ea"/>
                <a:cs typeface="Arial" panose="020B0604020202020204" pitchFamily="34" charset="0"/>
              </a:rPr>
              <a:t>2</a:t>
            </a:r>
            <a:r>
              <a:rPr lang="it-IT" sz="1400" b="0" i="0" kern="1200" dirty="0">
                <a:solidFill>
                  <a:schemeClr val="tx1"/>
                </a:solidFill>
                <a:effectLst/>
                <a:latin typeface="Arial" panose="020B0604020202020204" pitchFamily="34" charset="0"/>
                <a:ea typeface="+mn-ea"/>
                <a:cs typeface="Arial" panose="020B0604020202020204" pitchFamily="34" charset="0"/>
              </a:rPr>
              <a:t> rispetto ad altri combustibili fossili come il carbone e il petrolio. Inoltre, la sua flessibilità di trasporto permette di raggiungere anche aree geograficamente isolate, contribuendo alla sicurezza energetica di molti Paesi.</a:t>
            </a:r>
          </a:p>
          <a:p>
            <a:pPr algn="just">
              <a:lnSpc>
                <a:spcPct val="114000"/>
              </a:lnSpc>
              <a:spcBef>
                <a:spcPts val="0"/>
              </a:spcBef>
              <a:spcAft>
                <a:spcPts val="0"/>
              </a:spcAft>
            </a:pPr>
            <a:r>
              <a:rPr lang="it-IT" sz="1400" dirty="0">
                <a:solidFill>
                  <a:schemeClr val="tx1"/>
                </a:solidFill>
                <a:latin typeface="Arial" panose="020B0604020202020204" pitchFamily="34" charset="0"/>
                <a:cs typeface="Arial" panose="020B0604020202020204" pitchFamily="34" charset="0"/>
              </a:rPr>
              <a:t>Si tratta, inoltre, di una fonte energetica abbondante e trasportabile su lunghe distanze con differenti modalità: allo stato gassoso mediante gasdotti, con carri bombolai oppure, dopo il processo di liquefazione, via mare, o anche su ferro o gomma. </a:t>
            </a:r>
          </a:p>
          <a:p>
            <a:pPr algn="just">
              <a:lnSpc>
                <a:spcPct val="114000"/>
              </a:lnSpc>
              <a:spcBef>
                <a:spcPts val="0"/>
              </a:spcBef>
              <a:spcAft>
                <a:spcPts val="0"/>
              </a:spcAft>
            </a:pPr>
            <a:r>
              <a:rPr lang="it-IT" sz="1400" b="0" i="0" kern="1200" dirty="0">
                <a:solidFill>
                  <a:schemeClr val="tx1"/>
                </a:solidFill>
                <a:effectLst/>
                <a:latin typeface="Arial" panose="020B0604020202020204" pitchFamily="34" charset="0"/>
                <a:ea typeface="+mn-ea"/>
                <a:cs typeface="Arial" panose="020B0604020202020204" pitchFamily="34" charset="0"/>
              </a:rPr>
              <a:t>Il processo di liquefazione e trasporto rilascia comunque quantità significative di metano. L’evoluzione del settore sta portando allo sviluppo del </a:t>
            </a:r>
            <a:r>
              <a:rPr lang="it-IT" sz="1400" b="1" i="0" kern="1200" dirty="0" err="1">
                <a:solidFill>
                  <a:schemeClr val="tx1"/>
                </a:solidFill>
                <a:effectLst/>
                <a:latin typeface="Arial" panose="020B0604020202020204" pitchFamily="34" charset="0"/>
                <a:ea typeface="+mn-ea"/>
                <a:cs typeface="Arial" panose="020B0604020202020204" pitchFamily="34" charset="0"/>
              </a:rPr>
              <a:t>bio</a:t>
            </a:r>
            <a:r>
              <a:rPr lang="it-IT" sz="1400" b="1" i="0" kern="1200" dirty="0">
                <a:solidFill>
                  <a:schemeClr val="tx1"/>
                </a:solidFill>
                <a:effectLst/>
                <a:latin typeface="Arial" panose="020B0604020202020204" pitchFamily="34" charset="0"/>
                <a:ea typeface="+mn-ea"/>
                <a:cs typeface="Arial" panose="020B0604020202020204" pitchFamily="34" charset="0"/>
              </a:rPr>
              <a:t>-GNL</a:t>
            </a:r>
            <a:r>
              <a:rPr lang="it-IT" sz="1400" b="0" i="0" kern="1200" dirty="0">
                <a:solidFill>
                  <a:schemeClr val="tx1"/>
                </a:solidFill>
                <a:effectLst/>
                <a:latin typeface="Arial" panose="020B0604020202020204" pitchFamily="34" charset="0"/>
                <a:ea typeface="+mn-ea"/>
                <a:cs typeface="Arial" panose="020B0604020202020204" pitchFamily="34" charset="0"/>
              </a:rPr>
              <a:t>, un’alternativa più sostenibile prodotta da biomasse e rifiuti organici, che potrebbe ridurre l’impatto ambientale del gas liquefatto. A</a:t>
            </a:r>
            <a:r>
              <a:rPr lang="it-IT"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lcuni esempi dei provvedimenti normativi approvati negli ultimi anni.</a:t>
            </a:r>
            <a:endParaRPr lang="it-IT"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endParaRPr lang="it-IT" sz="1200" b="0" i="0" kern="120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BA4F6744-8AE7-4E2F-A01C-82FAF7F5FAD2}" type="slidenum">
              <a:rPr lang="it-IT" smtClean="0"/>
              <a:t>16</a:t>
            </a:fld>
            <a:endParaRPr lang="it-IT"/>
          </a:p>
        </p:txBody>
      </p:sp>
    </p:spTree>
    <p:extLst>
      <p:ext uri="{BB962C8B-B14F-4D97-AF65-F5344CB8AC3E}">
        <p14:creationId xmlns:p14="http://schemas.microsoft.com/office/powerpoint/2010/main" val="1164908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pPr algn="just">
              <a:lnSpc>
                <a:spcPct val="114000"/>
              </a:lnSpc>
              <a:spcBef>
                <a:spcPts val="0"/>
              </a:spcBef>
              <a:spcAft>
                <a:spcPts val="0"/>
              </a:spcAft>
            </a:pPr>
            <a:r>
              <a:rPr lang="it-IT" sz="1300" b="0" i="0" u="none" strike="noStrike" baseline="0" dirty="0">
                <a:solidFill>
                  <a:schemeClr val="tx1"/>
                </a:solidFill>
                <a:latin typeface="Arial" panose="020B0604020202020204" pitchFamily="34" charset="0"/>
                <a:cs typeface="Arial" panose="020B0604020202020204" pitchFamily="34" charset="0"/>
              </a:rPr>
              <a:t>Il rapido e incessante progresso tecnologico sta portando alla luce </a:t>
            </a:r>
            <a:r>
              <a:rPr lang="it-IT" sz="1300" b="1" i="0" u="none" strike="noStrike" baseline="0" dirty="0">
                <a:solidFill>
                  <a:schemeClr val="tx1"/>
                </a:solidFill>
                <a:latin typeface="Arial" panose="020B0604020202020204" pitchFamily="34" charset="0"/>
                <a:cs typeface="Arial" panose="020B0604020202020204" pitchFamily="34" charset="0"/>
              </a:rPr>
              <a:t>soluzioni innovative </a:t>
            </a:r>
            <a:r>
              <a:rPr lang="it-IT" sz="1300" b="0" i="0" u="none" strike="noStrike" baseline="0" dirty="0">
                <a:solidFill>
                  <a:schemeClr val="tx1"/>
                </a:solidFill>
                <a:latin typeface="Arial" panose="020B0604020202020204" pitchFamily="34" charset="0"/>
                <a:cs typeface="Arial" panose="020B0604020202020204" pitchFamily="34" charset="0"/>
              </a:rPr>
              <a:t>legate all’impiego di idrogeno, gas naturale liquefatto e tecnologie per il risparmio energetico e il contrasto ai rischi climatici. Alcune di queste soluzioni </a:t>
            </a:r>
            <a:r>
              <a:rPr lang="it-IT" sz="1300" b="1" i="0" u="none" strike="noStrike" baseline="0" dirty="0">
                <a:solidFill>
                  <a:schemeClr val="tx1"/>
                </a:solidFill>
                <a:latin typeface="Arial" panose="020B0604020202020204" pitchFamily="34" charset="0"/>
                <a:cs typeface="Arial" panose="020B0604020202020204" pitchFamily="34" charset="0"/>
              </a:rPr>
              <a:t>non risultano pienamente contemplate o disciplinate dal vigente quadro normativo </a:t>
            </a:r>
            <a:r>
              <a:rPr lang="it-IT" sz="1300" b="0" i="0" u="none" strike="noStrike" baseline="0" dirty="0">
                <a:solidFill>
                  <a:schemeClr val="tx1"/>
                </a:solidFill>
                <a:latin typeface="Arial" panose="020B0604020202020204" pitchFamily="34" charset="0"/>
                <a:cs typeface="Arial" panose="020B0604020202020204" pitchFamily="34" charset="0"/>
              </a:rPr>
              <a:t>di riferimento in materia di prevenzione incendi. </a:t>
            </a:r>
          </a:p>
          <a:p>
            <a:pPr algn="just">
              <a:lnSpc>
                <a:spcPct val="114000"/>
              </a:lnSpc>
              <a:spcBef>
                <a:spcPts val="0"/>
              </a:spcBef>
              <a:spcAft>
                <a:spcPts val="0"/>
              </a:spcAft>
            </a:pPr>
            <a:r>
              <a:rPr lang="it-IT" sz="1300" b="0" i="0" u="none" strike="noStrike" baseline="0" dirty="0">
                <a:solidFill>
                  <a:schemeClr val="tx1"/>
                </a:solidFill>
                <a:latin typeface="Arial" panose="020B0604020202020204" pitchFamily="34" charset="0"/>
                <a:cs typeface="Arial" panose="020B0604020202020204" pitchFamily="34" charset="0"/>
              </a:rPr>
              <a:t>Parallelamente, si registra una crescente e costante sollecitazione da parte del mondo produttivo e degli stakeholder esterni, che richiedono indirizzi certi per l’impiego e la diffusione di tali tecnologie. </a:t>
            </a:r>
            <a:r>
              <a:rPr lang="it-IT"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Si registra una crescente diffusione di </a:t>
            </a:r>
            <a:r>
              <a:rPr lang="it-IT" sz="1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soluzioni compatte e mobili</a:t>
            </a:r>
            <a:r>
              <a:rPr lang="it-IT"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basate su sistemi containerizzati che possono integrare unità per la produzione, lo stoccaggio e il rifornimento di idrogeno. Lo sviluppo di tali soluzioni si presta all’utilizzo in contesti con limitata disponibilità di spazi e per progetti pilota la cui durata temporale è limitata.</a:t>
            </a:r>
          </a:p>
          <a:p>
            <a:pPr marL="0" marR="0" lvl="0" indent="0" algn="just" defTabSz="914400" rtl="0" eaLnBrk="0" fontAlgn="base" latinLnBrk="0" hangingPunct="0">
              <a:lnSpc>
                <a:spcPct val="114000"/>
              </a:lnSpc>
              <a:spcBef>
                <a:spcPts val="0"/>
              </a:spcBef>
              <a:spcAft>
                <a:spcPts val="0"/>
              </a:spcAft>
              <a:buClrTx/>
              <a:buSzTx/>
              <a:buFontTx/>
              <a:buNone/>
              <a:tabLst/>
              <a:defRPr/>
            </a:pPr>
            <a:r>
              <a:rPr lang="it-IT" sz="1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Nessuno dei due decreti contempla espressamente i sistemi containerizzati compatti temporanei che integrano produzione, stoccaggio e distribuzione in configurazione mobile. La natura compatta di tali impianti non consente di rispettare integralmente le distanze di sicurezza interne previste dalle norme vigenti, che sono state elaborate per impianti fissi con layout tradizionale</a:t>
            </a:r>
          </a:p>
          <a:p>
            <a:endParaRPr lang="it-IT" sz="1200" b="0" i="0" kern="120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BA4F6744-8AE7-4E2F-A01C-82FAF7F5FAD2}" type="slidenum">
              <a:rPr lang="it-IT" smtClean="0"/>
              <a:t>17</a:t>
            </a:fld>
            <a:endParaRPr lang="it-IT"/>
          </a:p>
        </p:txBody>
      </p:sp>
    </p:spTree>
    <p:extLst>
      <p:ext uri="{BB962C8B-B14F-4D97-AF65-F5344CB8AC3E}">
        <p14:creationId xmlns:p14="http://schemas.microsoft.com/office/powerpoint/2010/main" val="3709061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55000" lnSpcReduction="20000"/>
          </a:bodyPr>
          <a:lstStyle/>
          <a:p>
            <a:pPr marL="0" marR="0" lvl="0" indent="0" algn="just" defTabSz="914400" rtl="0" eaLnBrk="0" fontAlgn="base" latinLnBrk="0" hangingPunct="0">
              <a:lnSpc>
                <a:spcPct val="114000"/>
              </a:lnSpc>
              <a:spcBef>
                <a:spcPts val="0"/>
              </a:spcBef>
              <a:spcAft>
                <a:spcPts val="0"/>
              </a:spcAft>
              <a:buClrTx/>
              <a:buSzTx/>
              <a:buFontTx/>
              <a:buNone/>
              <a:tabLst/>
              <a:defRPr/>
            </a:pPr>
            <a:r>
              <a:rPr lang="it-IT" sz="19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La strategia rafforzata dell’Organizzazione Marittima Internazionale (IMO) adottata dal Marine Environment </a:t>
            </a:r>
            <a:r>
              <a:rPr lang="it-IT" sz="1900" i="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Protection</a:t>
            </a:r>
            <a:r>
              <a:rPr lang="it-IT" sz="19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Committee nella sua ottantesima sessione </a:t>
            </a:r>
            <a:r>
              <a:rPr lang="it-IT" sz="1900" b="1"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mira al raggiungimento di emissioni nette zero di CO</a:t>
            </a:r>
            <a:r>
              <a:rPr lang="it-IT" sz="1900" b="1" i="0" baseline="-25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lang="it-IT" sz="1900" b="1"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entro il 2050</a:t>
            </a:r>
            <a:r>
              <a:rPr lang="it-IT" sz="19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just" defTabSz="914400" rtl="0" eaLnBrk="0" fontAlgn="base" latinLnBrk="0" hangingPunct="0">
              <a:lnSpc>
                <a:spcPct val="114000"/>
              </a:lnSpc>
              <a:spcBef>
                <a:spcPts val="0"/>
              </a:spcBef>
              <a:spcAft>
                <a:spcPts val="0"/>
              </a:spcAft>
              <a:buClrTx/>
              <a:buSzTx/>
              <a:buFontTx/>
              <a:buNone/>
              <a:tabLst/>
              <a:defRPr/>
            </a:pPr>
            <a:r>
              <a:rPr lang="it-IT" sz="19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tale contesto si sta assistendo a una </a:t>
            </a:r>
            <a:r>
              <a:rPr lang="it-IT" sz="1900" b="1"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rapida evoluzione verso combustibili a zero emissioni</a:t>
            </a:r>
            <a:r>
              <a:rPr lang="it-IT" sz="19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tra cui idrogeno, ammoniaca, metanolo e biocarburanti, che presentano caratteristiche fisico-chimiche e scenari di rischio significativamente diversi rispetto ai combustibili tradizionali.</a:t>
            </a:r>
          </a:p>
          <a:p>
            <a:pPr marL="0" marR="0" lvl="0" indent="0" algn="just" defTabSz="914400" rtl="0" eaLnBrk="0" fontAlgn="base" latinLnBrk="0" hangingPunct="0">
              <a:lnSpc>
                <a:spcPct val="114000"/>
              </a:lnSpc>
              <a:spcBef>
                <a:spcPts val="0"/>
              </a:spcBef>
              <a:spcAft>
                <a:spcPts val="0"/>
              </a:spcAft>
              <a:buClrTx/>
              <a:buSzTx/>
              <a:buFontTx/>
              <a:buNone/>
              <a:tabLst/>
              <a:defRPr/>
            </a:pPr>
            <a:r>
              <a:rPr lang="it-IT" sz="1900" b="1"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GNL</a:t>
            </a:r>
            <a:r>
              <a:rPr lang="it-IT" sz="19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it-IT" sz="1900" b="0" i="0" dirty="0">
                <a:solidFill>
                  <a:schemeClr val="tx1"/>
                </a:solidFill>
                <a:effectLst/>
                <a:latin typeface="Arial" panose="020B0604020202020204" pitchFamily="34" charset="0"/>
                <a:cs typeface="Arial" panose="020B0604020202020204" pitchFamily="34" charset="0"/>
              </a:rPr>
              <a:t>Regolato in Italia dalla Guida Tecnica dei Vigili del Fuoco (Circolare 23 Luglio 2021) per rifornimenti stradali e da bettolina. Linee guida MIT del 2025 per uniformare i regolamenti delle Autorità marittime locali sul bunkeraggio.</a:t>
            </a:r>
            <a:endParaRPr lang="it-IT" sz="19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4000"/>
              </a:lnSpc>
              <a:spcBef>
                <a:spcPts val="0"/>
              </a:spcBef>
              <a:spcAft>
                <a:spcPts val="0"/>
              </a:spcAft>
            </a:pPr>
            <a:r>
              <a:rPr lang="it-IT" sz="1900" b="1" i="0" kern="1200" dirty="0">
                <a:solidFill>
                  <a:schemeClr val="tx1"/>
                </a:solidFill>
                <a:effectLst/>
                <a:latin typeface="Arial" panose="020B0604020202020204" pitchFamily="34" charset="0"/>
                <a:ea typeface="+mn-ea"/>
                <a:cs typeface="Arial" panose="020B0604020202020204" pitchFamily="34" charset="0"/>
              </a:rPr>
              <a:t>Idrogeno</a:t>
            </a:r>
            <a:r>
              <a:rPr lang="it-IT" sz="1900" b="0" i="0" kern="1200" dirty="0">
                <a:solidFill>
                  <a:schemeClr val="tx1"/>
                </a:solidFill>
                <a:effectLst/>
                <a:latin typeface="Arial" panose="020B0604020202020204" pitchFamily="34" charset="0"/>
                <a:ea typeface="+mn-ea"/>
                <a:cs typeface="Arial" panose="020B0604020202020204" pitchFamily="34" charset="0"/>
              </a:rPr>
              <a:t>: </a:t>
            </a:r>
            <a:r>
              <a:rPr lang="it-IT" sz="1900" b="0" i="0" dirty="0">
                <a:solidFill>
                  <a:schemeClr val="tx1"/>
                </a:solidFill>
                <a:effectLst/>
                <a:latin typeface="Arial" panose="020B0604020202020204" pitchFamily="34" charset="0"/>
                <a:cs typeface="Arial" panose="020B0604020202020204" pitchFamily="34" charset="0"/>
              </a:rPr>
              <a:t>Gestione in forma liquida criogenica a </a:t>
            </a:r>
            <a:r>
              <a:rPr lang="it-IT" sz="1900" b="1" i="0" dirty="0">
                <a:solidFill>
                  <a:schemeClr val="tx1"/>
                </a:solidFill>
                <a:effectLst/>
                <a:latin typeface="Arial" panose="020B0604020202020204" pitchFamily="34" charset="0"/>
                <a:cs typeface="Arial" panose="020B0604020202020204" pitchFamily="34" charset="0"/>
              </a:rPr>
              <a:t>-253°C</a:t>
            </a:r>
            <a:r>
              <a:rPr lang="it-IT" sz="1900" b="0" i="0" dirty="0">
                <a:solidFill>
                  <a:schemeClr val="tx1"/>
                </a:solidFill>
                <a:effectLst/>
                <a:latin typeface="Arial" panose="020B0604020202020204" pitchFamily="34" charset="0"/>
                <a:cs typeface="Arial" panose="020B0604020202020204" pitchFamily="34" charset="0"/>
              </a:rPr>
              <a:t>. Rischi di congelamento istantaneo e dispersione rapida.</a:t>
            </a:r>
          </a:p>
          <a:p>
            <a:pPr algn="just">
              <a:lnSpc>
                <a:spcPct val="114000"/>
              </a:lnSpc>
              <a:spcBef>
                <a:spcPts val="0"/>
              </a:spcBef>
              <a:spcAft>
                <a:spcPts val="0"/>
              </a:spcAft>
            </a:pPr>
            <a:r>
              <a:rPr lang="it-IT" sz="1900" b="0" i="0" dirty="0">
                <a:solidFill>
                  <a:schemeClr val="tx1"/>
                </a:solidFill>
                <a:effectLst/>
                <a:latin typeface="Arial" panose="020B0604020202020204" pitchFamily="34" charset="0"/>
                <a:cs typeface="Arial" panose="020B0604020202020204" pitchFamily="34" charset="0"/>
              </a:rPr>
              <a:t>Nessuna norma specifica di prevenzione incendi per il bunkeraggio portuale o per la formazione dei relativi operatori.</a:t>
            </a:r>
          </a:p>
          <a:p>
            <a:pPr algn="just">
              <a:lnSpc>
                <a:spcPct val="114000"/>
              </a:lnSpc>
              <a:spcBef>
                <a:spcPts val="0"/>
              </a:spcBef>
              <a:spcAft>
                <a:spcPts val="0"/>
              </a:spcAft>
            </a:pPr>
            <a:r>
              <a:rPr lang="it-IT" sz="1900" b="1" i="0" kern="1200" dirty="0">
                <a:solidFill>
                  <a:schemeClr val="tx1"/>
                </a:solidFill>
                <a:effectLst/>
                <a:latin typeface="Arial" panose="020B0604020202020204" pitchFamily="34" charset="0"/>
                <a:ea typeface="+mn-ea"/>
                <a:cs typeface="Arial" panose="020B0604020202020204" pitchFamily="34" charset="0"/>
              </a:rPr>
              <a:t>Ammoniaca</a:t>
            </a:r>
            <a:r>
              <a:rPr lang="it-IT" sz="1900" b="0" i="0" kern="1200" dirty="0">
                <a:solidFill>
                  <a:schemeClr val="tx1"/>
                </a:solidFill>
                <a:effectLst/>
                <a:latin typeface="Arial" panose="020B0604020202020204" pitchFamily="34" charset="0"/>
                <a:ea typeface="+mn-ea"/>
                <a:cs typeface="Arial" panose="020B0604020202020204" pitchFamily="34" charset="0"/>
              </a:rPr>
              <a:t>: </a:t>
            </a:r>
            <a:r>
              <a:rPr lang="it-IT" sz="1900" b="0" i="0" dirty="0">
                <a:solidFill>
                  <a:schemeClr val="tx1"/>
                </a:solidFill>
                <a:effectLst/>
                <a:latin typeface="Arial" panose="020B0604020202020204" pitchFamily="34" charset="0"/>
                <a:cs typeface="Arial" panose="020B0604020202020204" pitchFamily="34" charset="0"/>
              </a:rPr>
              <a:t>Tossicità acuta (rischio dominante rispetto all'infiammabilità). </a:t>
            </a:r>
          </a:p>
          <a:p>
            <a:pPr algn="just">
              <a:lnSpc>
                <a:spcPct val="114000"/>
              </a:lnSpc>
              <a:spcBef>
                <a:spcPts val="0"/>
              </a:spcBef>
              <a:spcAft>
                <a:spcPts val="0"/>
              </a:spcAft>
            </a:pPr>
            <a:r>
              <a:rPr lang="it-IT" sz="1900" b="0" i="0" dirty="0">
                <a:solidFill>
                  <a:schemeClr val="tx1"/>
                </a:solidFill>
                <a:effectLst/>
                <a:latin typeface="Arial" panose="020B0604020202020204" pitchFamily="34" charset="0"/>
                <a:cs typeface="Arial" panose="020B0604020202020204" pitchFamily="34" charset="0"/>
              </a:rPr>
              <a:t>Mancanza di requisiti nazionali per il rischio tossicologico e per le distanze di sicurezza da aree sensibili.</a:t>
            </a:r>
          </a:p>
          <a:p>
            <a:pPr algn="just">
              <a:lnSpc>
                <a:spcPct val="114000"/>
              </a:lnSpc>
              <a:spcBef>
                <a:spcPts val="0"/>
              </a:spcBef>
              <a:spcAft>
                <a:spcPts val="0"/>
              </a:spcAft>
            </a:pPr>
            <a:r>
              <a:rPr lang="it-IT" sz="1900" b="1" i="0" kern="1200" dirty="0">
                <a:solidFill>
                  <a:schemeClr val="tx1"/>
                </a:solidFill>
                <a:effectLst/>
                <a:latin typeface="Arial" panose="020B0604020202020204" pitchFamily="34" charset="0"/>
                <a:ea typeface="+mn-ea"/>
                <a:cs typeface="Arial" panose="020B0604020202020204" pitchFamily="34" charset="0"/>
              </a:rPr>
              <a:t>Metanolo: </a:t>
            </a:r>
            <a:r>
              <a:rPr lang="it-IT" sz="1900" b="0" i="0" dirty="0">
                <a:solidFill>
                  <a:schemeClr val="tx1"/>
                </a:solidFill>
                <a:effectLst/>
                <a:latin typeface="Arial" panose="020B0604020202020204" pitchFamily="34" charset="0"/>
                <a:cs typeface="Arial" panose="020B0604020202020204" pitchFamily="34" charset="0"/>
              </a:rPr>
              <a:t>Ampio range esplosivo (6-36.5%). Brucia con fiamma invisibile alla luce e senza fumo. Vapori pesanti accumulabili in basso.</a:t>
            </a:r>
          </a:p>
          <a:p>
            <a:pPr algn="just">
              <a:lnSpc>
                <a:spcPct val="114000"/>
              </a:lnSpc>
              <a:spcBef>
                <a:spcPts val="0"/>
              </a:spcBef>
              <a:spcAft>
                <a:spcPts val="0"/>
              </a:spcAft>
            </a:pPr>
            <a:r>
              <a:rPr lang="it-IT" sz="1900" b="0" i="0" dirty="0">
                <a:solidFill>
                  <a:schemeClr val="tx1"/>
                </a:solidFill>
                <a:effectLst/>
                <a:latin typeface="Arial" panose="020B0604020202020204" pitchFamily="34" charset="0"/>
                <a:cs typeface="Arial" panose="020B0604020202020204" pitchFamily="34" charset="0"/>
              </a:rPr>
              <a:t>Assenza di linee guida per sversamenti e di requisiti specifici per sensori di fiamma invisibile in ambito portuale.</a:t>
            </a:r>
          </a:p>
          <a:p>
            <a:pPr algn="just">
              <a:lnSpc>
                <a:spcPct val="114000"/>
              </a:lnSpc>
              <a:spcBef>
                <a:spcPts val="0"/>
              </a:spcBef>
              <a:spcAft>
                <a:spcPts val="0"/>
              </a:spcAft>
            </a:pPr>
            <a:r>
              <a:rPr lang="it-IT" sz="1900" b="1" i="0" dirty="0">
                <a:solidFill>
                  <a:schemeClr val="tx1"/>
                </a:solidFill>
                <a:effectLst/>
                <a:latin typeface="Arial" panose="020B0604020202020204" pitchFamily="34" charset="0"/>
                <a:cs typeface="Arial" panose="020B0604020202020204" pitchFamily="34" charset="0"/>
              </a:rPr>
              <a:t>Biocarburanti </a:t>
            </a:r>
            <a:r>
              <a:rPr lang="it-IT" sz="1900" b="0" i="0" dirty="0">
                <a:solidFill>
                  <a:schemeClr val="tx1"/>
                </a:solidFill>
                <a:effectLst/>
                <a:latin typeface="Arial" panose="020B0604020202020204" pitchFamily="34" charset="0"/>
                <a:cs typeface="Arial" panose="020B0604020202020204" pitchFamily="34" charset="0"/>
              </a:rPr>
              <a:t>(</a:t>
            </a:r>
            <a:r>
              <a:rPr lang="it-IT" sz="1900" i="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bio</a:t>
            </a:r>
            <a:r>
              <a:rPr lang="it-IT" sz="19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-metanolo, </a:t>
            </a:r>
            <a:r>
              <a:rPr lang="it-IT" sz="1900" i="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bio</a:t>
            </a:r>
            <a:r>
              <a:rPr lang="it-IT" sz="19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-DME (</a:t>
            </a:r>
            <a:r>
              <a:rPr lang="it-IT" sz="1900" i="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dimetiletere</a:t>
            </a:r>
            <a:r>
              <a:rPr lang="it-IT" sz="19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HVO (olio vegetale idrogenato), FAME (esteri metilici di acidi grassi) e biocarburanti Fischer-</a:t>
            </a:r>
            <a:r>
              <a:rPr lang="it-IT" sz="1900" i="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Tropsch</a:t>
            </a:r>
            <a:r>
              <a:rPr lang="it-IT" sz="1900" b="0" i="0" dirty="0">
                <a:solidFill>
                  <a:schemeClr val="tx1"/>
                </a:solidFill>
                <a:effectLst/>
                <a:latin typeface="Arial" panose="020B0604020202020204" pitchFamily="34" charset="0"/>
                <a:cs typeface="Arial" panose="020B0604020202020204" pitchFamily="34" charset="0"/>
              </a:rPr>
              <a:t>)</a:t>
            </a:r>
            <a:r>
              <a:rPr lang="it-IT" sz="1900" b="1" i="0" dirty="0">
                <a:solidFill>
                  <a:schemeClr val="tx1"/>
                </a:solidFill>
                <a:effectLst/>
                <a:latin typeface="Arial" panose="020B0604020202020204" pitchFamily="34" charset="0"/>
                <a:cs typeface="Arial" panose="020B0604020202020204" pitchFamily="34" charset="0"/>
              </a:rPr>
              <a:t>: </a:t>
            </a:r>
            <a:r>
              <a:rPr lang="it-IT" sz="19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risultano caratteristicamente simili agli oli combustibili standard, consentendo un impiego con investimenti minimi.</a:t>
            </a:r>
          </a:p>
          <a:p>
            <a:pPr algn="just">
              <a:lnSpc>
                <a:spcPct val="114000"/>
              </a:lnSpc>
              <a:spcBef>
                <a:spcPts val="0"/>
              </a:spcBef>
              <a:spcAft>
                <a:spcPts val="0"/>
              </a:spcAft>
            </a:pPr>
            <a:r>
              <a:rPr lang="it-IT" sz="1900" b="0" i="0" dirty="0">
                <a:solidFill>
                  <a:schemeClr val="tx1"/>
                </a:solidFill>
                <a:effectLst/>
                <a:latin typeface="Arial" panose="020B0604020202020204" pitchFamily="34" charset="0"/>
                <a:cs typeface="Arial" panose="020B0604020202020204" pitchFamily="34" charset="0"/>
              </a:rPr>
              <a:t>Mancanza di linee guida per biocarburanti liquidi diversi dal </a:t>
            </a:r>
            <a:r>
              <a:rPr lang="it-IT" sz="1900" b="0" i="0" dirty="0" err="1">
                <a:solidFill>
                  <a:schemeClr val="tx1"/>
                </a:solidFill>
                <a:effectLst/>
                <a:latin typeface="Arial" panose="020B0604020202020204" pitchFamily="34" charset="0"/>
                <a:cs typeface="Arial" panose="020B0604020202020204" pitchFamily="34" charset="0"/>
              </a:rPr>
              <a:t>Bio</a:t>
            </a:r>
            <a:r>
              <a:rPr lang="it-IT" sz="1900" b="0" i="0" dirty="0">
                <a:solidFill>
                  <a:schemeClr val="tx1"/>
                </a:solidFill>
                <a:effectLst/>
                <a:latin typeface="Arial" panose="020B0604020202020204" pitchFamily="34" charset="0"/>
                <a:cs typeface="Arial" panose="020B0604020202020204" pitchFamily="34" charset="0"/>
              </a:rPr>
              <a:t>-GNL e per la compatibilità con i sistemi antincendio esistenti.</a:t>
            </a:r>
          </a:p>
          <a:p>
            <a:pPr marL="0" marR="0" lvl="0" indent="0" algn="just" defTabSz="914400" rtl="0" eaLnBrk="0" fontAlgn="base" latinLnBrk="0" hangingPunct="0">
              <a:lnSpc>
                <a:spcPct val="114000"/>
              </a:lnSpc>
              <a:spcBef>
                <a:spcPts val="0"/>
              </a:spcBef>
              <a:spcAft>
                <a:spcPts val="0"/>
              </a:spcAft>
              <a:buClrTx/>
              <a:buSzTx/>
              <a:buFontTx/>
              <a:buNone/>
              <a:tabLst/>
              <a:defRPr/>
            </a:pPr>
            <a:r>
              <a:rPr lang="it-IT" sz="1900" b="0" i="0" dirty="0">
                <a:solidFill>
                  <a:schemeClr val="tx1"/>
                </a:solidFill>
                <a:effectLst/>
                <a:latin typeface="Arial" panose="020B0604020202020204" pitchFamily="34" charset="0"/>
                <a:cs typeface="Arial" panose="020B0604020202020204" pitchFamily="34" charset="0"/>
              </a:rPr>
              <a:t>L</a:t>
            </a:r>
            <a:r>
              <a:rPr lang="it-IT" sz="1900" b="1" i="0" dirty="0">
                <a:solidFill>
                  <a:schemeClr val="tx1"/>
                </a:solidFill>
                <a:effectLst/>
                <a:latin typeface="Arial" panose="020B0604020202020204" pitchFamily="34" charset="0"/>
                <a:cs typeface="Arial" panose="020B0604020202020204" pitchFamily="34" charset="0"/>
              </a:rPr>
              <a:t>’obiettivo</a:t>
            </a:r>
            <a:r>
              <a:rPr lang="it-IT" sz="1900" b="0" i="0" dirty="0">
                <a:solidFill>
                  <a:schemeClr val="tx1"/>
                </a:solidFill>
                <a:effectLst/>
                <a:latin typeface="Arial" panose="020B0604020202020204" pitchFamily="34" charset="0"/>
                <a:cs typeface="Arial" panose="020B0604020202020204" pitchFamily="34" charset="0"/>
              </a:rPr>
              <a:t> è </a:t>
            </a:r>
            <a:r>
              <a:rPr lang="it-IT" sz="19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quello di avviare, attraverso la costituzione di </a:t>
            </a:r>
            <a:r>
              <a:rPr lang="it-IT" sz="1900" b="1"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gruppi di lavoro</a:t>
            </a:r>
            <a:r>
              <a:rPr lang="it-IT" sz="1900"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la stesura di linee guida tecniche o regole tecniche verticali per colmare i gap normativi, con priorità su: sistemi compatti containerizzati per idrogeno (criteri prestazionali per ridurre le distanze di sicurezza, requisiti per installazioni temporanee); bunkeraggio portuale di combustibili alternativi (procedure operative standard, requisiti per aree di rifornimento, gestione del rischio tossicologico).</a:t>
            </a:r>
          </a:p>
          <a:p>
            <a:pPr algn="just">
              <a:lnSpc>
                <a:spcPct val="114000"/>
              </a:lnSpc>
              <a:spcBef>
                <a:spcPts val="0"/>
              </a:spcBef>
              <a:spcAft>
                <a:spcPts val="600"/>
              </a:spcAft>
            </a:pPr>
            <a:endParaRPr lang="it-IT" sz="1200" b="0" i="0" dirty="0">
              <a:solidFill>
                <a:schemeClr val="tx1"/>
              </a:solidFill>
              <a:effectLst/>
              <a:latin typeface="Arial" panose="020B0604020202020204" pitchFamily="34" charset="0"/>
              <a:cs typeface="Arial" panose="020B0604020202020204" pitchFamily="34" charset="0"/>
            </a:endParaRPr>
          </a:p>
          <a:p>
            <a:endParaRPr lang="it-IT" sz="1200" b="0" i="0" kern="120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BA4F6744-8AE7-4E2F-A01C-82FAF7F5FAD2}" type="slidenum">
              <a:rPr lang="it-IT" smtClean="0"/>
              <a:t>18</a:t>
            </a:fld>
            <a:endParaRPr lang="it-IT"/>
          </a:p>
        </p:txBody>
      </p:sp>
    </p:spTree>
    <p:extLst>
      <p:ext uri="{BB962C8B-B14F-4D97-AF65-F5344CB8AC3E}">
        <p14:creationId xmlns:p14="http://schemas.microsoft.com/office/powerpoint/2010/main" val="3834430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C07D489-A041-42A8-ACA1-3993FF27CE42}" type="slidenum">
              <a:rPr lang="it-IT" altLang="it-IT" smtClean="0"/>
              <a:pPr/>
              <a:t>19</a:t>
            </a:fld>
            <a:endParaRPr lang="it-IT" altLang="it-IT"/>
          </a:p>
        </p:txBody>
      </p:sp>
    </p:spTree>
    <p:extLst>
      <p:ext uri="{BB962C8B-B14F-4D97-AF65-F5344CB8AC3E}">
        <p14:creationId xmlns:p14="http://schemas.microsoft.com/office/powerpoint/2010/main" val="410154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62500" lnSpcReduction="20000"/>
          </a:bodyPr>
          <a:lstStyle/>
          <a:p>
            <a:pPr algn="just">
              <a:lnSpc>
                <a:spcPct val="114000"/>
              </a:lnSpc>
              <a:spcBef>
                <a:spcPts val="0"/>
              </a:spcBef>
              <a:spcAft>
                <a:spcPts val="0"/>
              </a:spcAft>
            </a:pPr>
            <a:r>
              <a:rPr lang="it-IT" sz="1900" b="0" i="0" u="none" strike="noStrike" kern="1200" baseline="0" dirty="0">
                <a:solidFill>
                  <a:schemeClr val="tx1"/>
                </a:solidFill>
                <a:latin typeface="Arial" panose="020B0604020202020204" pitchFamily="34" charset="0"/>
                <a:ea typeface="+mn-ea"/>
                <a:cs typeface="Arial" panose="020B0604020202020204" pitchFamily="34" charset="0"/>
              </a:rPr>
              <a:t>L’attuazione degli impegni che l’Unione Europea ha assunto per la decarbonizzazione delle emissioni e, più in generale, per la riduzione dell’impatto umano sull’ambiente, avviene secondo un programma che vede già fissate le scadenze per il raggiungimento degli obiettivi più significativi</a:t>
            </a:r>
            <a:r>
              <a:rPr lang="it-IT" sz="1900" b="0" i="0" kern="1200" dirty="0">
                <a:solidFill>
                  <a:schemeClr val="tx1"/>
                </a:solidFill>
                <a:effectLst/>
                <a:latin typeface="Arial" panose="020B0604020202020204" pitchFamily="34" charset="0"/>
                <a:ea typeface="+mn-ea"/>
                <a:cs typeface="Arial" panose="020B0604020202020204" pitchFamily="34" charset="0"/>
              </a:rPr>
              <a:t>:</a:t>
            </a:r>
          </a:p>
          <a:p>
            <a:pPr marL="171450" indent="-171450" algn="just">
              <a:lnSpc>
                <a:spcPct val="114000"/>
              </a:lnSpc>
              <a:spcBef>
                <a:spcPts val="0"/>
              </a:spcBef>
              <a:spcAft>
                <a:spcPts val="0"/>
              </a:spcAft>
              <a:buFont typeface="Arial" panose="020B0604020202020204" pitchFamily="34" charset="0"/>
              <a:buChar char="•"/>
            </a:pPr>
            <a:r>
              <a:rPr lang="it-IT" sz="1900" b="1" i="0" u="none" strike="noStrike" kern="1200" baseline="0" dirty="0">
                <a:solidFill>
                  <a:schemeClr val="tx1"/>
                </a:solidFill>
                <a:latin typeface="Arial" panose="020B0604020202020204" pitchFamily="34" charset="0"/>
                <a:ea typeface="+mn-ea"/>
                <a:cs typeface="Arial" panose="020B0604020202020204" pitchFamily="34" charset="0"/>
              </a:rPr>
              <a:t>Decarbonizzazione:</a:t>
            </a:r>
            <a:r>
              <a:rPr lang="it-IT" sz="1900" b="0" i="0" u="none" strike="noStrike" kern="1200" baseline="0" dirty="0">
                <a:solidFill>
                  <a:schemeClr val="tx1"/>
                </a:solidFill>
                <a:latin typeface="Arial" panose="020B0604020202020204" pitchFamily="34" charset="0"/>
                <a:ea typeface="+mn-ea"/>
                <a:cs typeface="Arial" panose="020B0604020202020204" pitchFamily="34" charset="0"/>
              </a:rPr>
              <a:t> Riduzione delle emissioni di CO2 e accelerazione delle fonti rinnovabili. </a:t>
            </a:r>
          </a:p>
          <a:p>
            <a:pPr marL="171450" indent="-171450" algn="just">
              <a:lnSpc>
                <a:spcPct val="114000"/>
              </a:lnSpc>
              <a:spcBef>
                <a:spcPts val="0"/>
              </a:spcBef>
              <a:spcAft>
                <a:spcPts val="0"/>
              </a:spcAft>
              <a:buFont typeface="Arial" panose="020B0604020202020204" pitchFamily="34" charset="0"/>
              <a:buChar char="•"/>
            </a:pPr>
            <a:r>
              <a:rPr lang="it-IT" sz="1900" b="1" i="0" u="none" strike="noStrike" kern="1200" baseline="0" dirty="0">
                <a:solidFill>
                  <a:schemeClr val="tx1"/>
                </a:solidFill>
                <a:latin typeface="Arial" panose="020B0604020202020204" pitchFamily="34" charset="0"/>
                <a:ea typeface="+mn-ea"/>
                <a:cs typeface="Arial" panose="020B0604020202020204" pitchFamily="34" charset="0"/>
              </a:rPr>
              <a:t>Efficienza energetica: </a:t>
            </a:r>
            <a:r>
              <a:rPr lang="it-IT" sz="1900" b="0" i="0" u="none" strike="noStrike" kern="1200" baseline="0" dirty="0">
                <a:solidFill>
                  <a:schemeClr val="tx1"/>
                </a:solidFill>
                <a:latin typeface="Arial" panose="020B0604020202020204" pitchFamily="34" charset="0"/>
                <a:ea typeface="+mn-ea"/>
                <a:cs typeface="Arial" panose="020B0604020202020204" pitchFamily="34" charset="0"/>
              </a:rPr>
              <a:t>Riduzione dei consumi energetici, soprattutto in ambito civile e trasporti. </a:t>
            </a:r>
          </a:p>
          <a:p>
            <a:pPr marL="171450" indent="-171450" algn="just">
              <a:lnSpc>
                <a:spcPct val="114000"/>
              </a:lnSpc>
              <a:spcBef>
                <a:spcPts val="0"/>
              </a:spcBef>
              <a:spcAft>
                <a:spcPts val="0"/>
              </a:spcAft>
              <a:buFont typeface="Arial" panose="020B0604020202020204" pitchFamily="34" charset="0"/>
              <a:buChar char="•"/>
            </a:pPr>
            <a:r>
              <a:rPr lang="it-IT" sz="1900" b="1" i="0" u="none" strike="noStrike" kern="1200" baseline="0" dirty="0">
                <a:solidFill>
                  <a:schemeClr val="tx1"/>
                </a:solidFill>
                <a:latin typeface="Arial" panose="020B0604020202020204" pitchFamily="34" charset="0"/>
                <a:ea typeface="+mn-ea"/>
                <a:cs typeface="Arial" panose="020B0604020202020204" pitchFamily="34" charset="0"/>
              </a:rPr>
              <a:t>Sicurezza energetica: </a:t>
            </a:r>
            <a:r>
              <a:rPr lang="it-IT" sz="1900" b="0" i="0" u="none" strike="noStrike" kern="1200" baseline="0" dirty="0">
                <a:solidFill>
                  <a:schemeClr val="tx1"/>
                </a:solidFill>
                <a:latin typeface="Arial" panose="020B0604020202020204" pitchFamily="34" charset="0"/>
                <a:ea typeface="+mn-ea"/>
                <a:cs typeface="Arial" panose="020B0604020202020204" pitchFamily="34" charset="0"/>
              </a:rPr>
              <a:t>Diversificazione delle fonti, ottimizzazione delle infrastrutture esistenti e sviluppo della produzione nazionale. </a:t>
            </a:r>
          </a:p>
          <a:p>
            <a:pPr marL="171450" indent="-171450" algn="just">
              <a:lnSpc>
                <a:spcPct val="114000"/>
              </a:lnSpc>
              <a:spcBef>
                <a:spcPts val="0"/>
              </a:spcBef>
              <a:spcAft>
                <a:spcPts val="0"/>
              </a:spcAft>
              <a:buFont typeface="Arial" panose="020B0604020202020204" pitchFamily="34" charset="0"/>
              <a:buChar char="•"/>
            </a:pPr>
            <a:r>
              <a:rPr lang="it-IT" sz="1900" b="1" i="0" u="none" strike="noStrike" kern="1200" baseline="0" dirty="0">
                <a:solidFill>
                  <a:schemeClr val="tx1"/>
                </a:solidFill>
                <a:latin typeface="Arial" panose="020B0604020202020204" pitchFamily="34" charset="0"/>
                <a:ea typeface="+mn-ea"/>
                <a:cs typeface="Arial" panose="020B0604020202020204" pitchFamily="34" charset="0"/>
              </a:rPr>
              <a:t>Mercato dell'energia e ricerca: </a:t>
            </a:r>
            <a:r>
              <a:rPr lang="it-IT" sz="1900" b="0" i="0" u="none" strike="noStrike" kern="1200" baseline="0" dirty="0">
                <a:solidFill>
                  <a:schemeClr val="tx1"/>
                </a:solidFill>
                <a:latin typeface="Arial" panose="020B0604020202020204" pitchFamily="34" charset="0"/>
                <a:ea typeface="+mn-ea"/>
                <a:cs typeface="Arial" panose="020B0604020202020204" pitchFamily="34" charset="0"/>
              </a:rPr>
              <a:t>Sviluppo del mercato interno, della ricerca e dell'innovazione. </a:t>
            </a:r>
          </a:p>
          <a:p>
            <a:pPr algn="just">
              <a:lnSpc>
                <a:spcPct val="114000"/>
              </a:lnSpc>
              <a:spcBef>
                <a:spcPts val="0"/>
              </a:spcBef>
              <a:spcAft>
                <a:spcPts val="0"/>
              </a:spcAft>
            </a:pPr>
            <a:r>
              <a:rPr lang="it-IT" sz="1900" dirty="0">
                <a:solidFill>
                  <a:srgbClr val="000000"/>
                </a:solidFill>
                <a:effectLst/>
                <a:latin typeface="Arial" panose="020B0604020202020204" pitchFamily="34" charset="0"/>
                <a:ea typeface="Calibri" panose="020F0502020204030204" pitchFamily="34" charset="0"/>
                <a:cs typeface="Arial" panose="020B0604020202020204" pitchFamily="34" charset="0"/>
              </a:rPr>
              <a:t>Il Corpo Nazionale, per mandato istituzionale, è chiamato a garantire la sicurezza delle persone, dei beni, dell’ambiente sia attraverso la quotidiana attività di soccorso tecnico urgente sia attraverso l’elaborazione di normative e provvedimenti che dettano disposizioni tecniche per le diverse attività in cui si può concretizzare un rischio di incendio significativo. </a:t>
            </a:r>
          </a:p>
          <a:p>
            <a:pPr algn="just">
              <a:lnSpc>
                <a:spcPct val="114000"/>
              </a:lnSpc>
              <a:spcBef>
                <a:spcPts val="0"/>
              </a:spcBef>
              <a:spcAft>
                <a:spcPts val="0"/>
              </a:spcAft>
            </a:pPr>
            <a:r>
              <a:rPr lang="it-IT" sz="19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L’attuazione delle politiche di transizione energetica introduce fattori di rischio un tempo non presenti e di conseguenza </a:t>
            </a:r>
            <a:r>
              <a:rPr lang="it-IT" sz="1900" b="1" i="0" kern="1200" dirty="0">
                <a:solidFill>
                  <a:schemeClr val="tx1"/>
                </a:solidFill>
                <a:effectLst/>
                <a:latin typeface="Arial" panose="020B0604020202020204" pitchFamily="34" charset="0"/>
                <a:ea typeface="+mn-ea"/>
                <a:cs typeface="Arial" panose="020B0604020202020204" pitchFamily="34" charset="0"/>
              </a:rPr>
              <a:t>nuove sfide per la prevenzione incendi </a:t>
            </a:r>
            <a:r>
              <a:rPr lang="it-IT" sz="1900" b="0" i="0" kern="1200" dirty="0">
                <a:solidFill>
                  <a:schemeClr val="tx1"/>
                </a:solidFill>
                <a:effectLst/>
                <a:latin typeface="Arial" panose="020B0604020202020204" pitchFamily="34" charset="0"/>
                <a:ea typeface="+mn-ea"/>
                <a:cs typeface="Arial" panose="020B0604020202020204" pitchFamily="34" charset="0"/>
              </a:rPr>
              <a:t>a causa del rischio associato alle nuove tecnologie.</a:t>
            </a:r>
            <a:endParaRPr lang="it-IT" sz="19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4000"/>
              </a:lnSpc>
              <a:spcBef>
                <a:spcPts val="0"/>
              </a:spcBef>
              <a:spcAft>
                <a:spcPts val="0"/>
              </a:spcAft>
            </a:pPr>
            <a:r>
              <a:rPr lang="it-IT" sz="1900" dirty="0">
                <a:solidFill>
                  <a:srgbClr val="000000"/>
                </a:solidFill>
                <a:effectLst/>
                <a:latin typeface="Arial" panose="020B0604020202020204" pitchFamily="34" charset="0"/>
                <a:ea typeface="Calibri" panose="020F0502020204030204" pitchFamily="34" charset="0"/>
                <a:cs typeface="Arial" panose="020B0604020202020204" pitchFamily="34" charset="0"/>
              </a:rPr>
              <a:t>Ciò richiede attività di </a:t>
            </a:r>
            <a:r>
              <a:rPr lang="it-IT" sz="1900" dirty="0">
                <a:solidFill>
                  <a:srgbClr val="000000"/>
                </a:solidFill>
                <a:effectLst/>
                <a:latin typeface="Arial" panose="020B0604020202020204" pitchFamily="34" charset="0"/>
                <a:cs typeface="Arial" panose="020B0604020202020204" pitchFamily="34" charset="0"/>
              </a:rPr>
              <a:t>studio, ricerca e approfondimento per poter disegnare un quadro regolatorio, sia tecnico che amministrativo, </a:t>
            </a:r>
            <a:r>
              <a:rPr lang="it-IT" sz="19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 poter gestire i cambiamenti attesi senza ostacolarne l’implementazione.</a:t>
            </a:r>
          </a:p>
        </p:txBody>
      </p:sp>
      <p:sp>
        <p:nvSpPr>
          <p:cNvPr id="4" name="Segnaposto numero diapositiva 3"/>
          <p:cNvSpPr>
            <a:spLocks noGrp="1"/>
          </p:cNvSpPr>
          <p:nvPr>
            <p:ph type="sldNum" sz="quarter" idx="5"/>
          </p:nvPr>
        </p:nvSpPr>
        <p:spPr/>
        <p:txBody>
          <a:bodyPr/>
          <a:lstStyle/>
          <a:p>
            <a:fld id="{BA4F6744-8AE7-4E2F-A01C-82FAF7F5FAD2}" type="slidenum">
              <a:rPr lang="it-IT" smtClean="0"/>
              <a:t>2</a:t>
            </a:fld>
            <a:endParaRPr lang="it-IT"/>
          </a:p>
        </p:txBody>
      </p:sp>
    </p:spTree>
    <p:extLst>
      <p:ext uri="{BB962C8B-B14F-4D97-AF65-F5344CB8AC3E}">
        <p14:creationId xmlns:p14="http://schemas.microsoft.com/office/powerpoint/2010/main" val="4225028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1" fontAlgn="auto" latinLnBrk="0" hangingPunct="1">
              <a:lnSpc>
                <a:spcPct val="114000"/>
              </a:lnSpc>
              <a:spcBef>
                <a:spcPts val="0"/>
              </a:spcBef>
              <a:spcAft>
                <a:spcPts val="600"/>
              </a:spcAft>
              <a:buClrTx/>
              <a:buSzTx/>
              <a:buFontTx/>
              <a:buNone/>
              <a:tabLst/>
              <a:defRPr/>
            </a:pPr>
            <a:r>
              <a:rPr lang="it-IT" sz="1800" dirty="0">
                <a:solidFill>
                  <a:schemeClr val="tx1"/>
                </a:solidFill>
                <a:effectLst/>
                <a:latin typeface="Arial" panose="020B0604020202020204" pitchFamily="34" charset="0"/>
                <a:ea typeface="Arial Unicode MS"/>
                <a:cs typeface="Arial" panose="020B0604020202020204" pitchFamily="34" charset="0"/>
              </a:rPr>
              <a:t>È In tale contesto che nasce il </a:t>
            </a:r>
            <a:r>
              <a:rPr lang="it-IT" sz="1800" b="1" dirty="0">
                <a:solidFill>
                  <a:schemeClr val="tx1"/>
                </a:solidFill>
                <a:latin typeface="Arial" panose="020B0604020202020204" pitchFamily="34" charset="0"/>
                <a:ea typeface="Noto Sans" panose="020B0502040504020204" pitchFamily="34"/>
                <a:cs typeface="Arial" panose="020B0604020202020204" pitchFamily="34" charset="0"/>
              </a:rPr>
              <a:t>Comitato centrale per la sicurezza tecnica della transizione energetica e per la gestione dei rischi connessi ai cambiamenti climatici</a:t>
            </a:r>
            <a:r>
              <a:rPr lang="it-IT" sz="1800" b="0" dirty="0">
                <a:solidFill>
                  <a:schemeClr val="tx1"/>
                </a:solidFill>
                <a:latin typeface="Arial" panose="020B0604020202020204" pitchFamily="34" charset="0"/>
                <a:ea typeface="Noto Sans" panose="020B0502040504020204" pitchFamily="34"/>
                <a:cs typeface="Arial" panose="020B0604020202020204" pitchFamily="34" charset="0"/>
              </a:rPr>
              <a:t>, istituito dal </a:t>
            </a:r>
            <a:r>
              <a:rPr lang="it-IT" sz="1800" b="1" dirty="0">
                <a:solidFill>
                  <a:schemeClr val="tx1"/>
                </a:solidFill>
                <a:latin typeface="Arial" panose="020B0604020202020204" pitchFamily="34" charset="0"/>
                <a:ea typeface="Noto Sans" panose="020B0502040504020204" pitchFamily="34"/>
                <a:cs typeface="Arial" panose="020B0604020202020204" pitchFamily="34" charset="0"/>
              </a:rPr>
              <a:t>DECRETO-LEGGE 24 febbraio 2023, n. 13</a:t>
            </a:r>
            <a:r>
              <a:rPr lang="it-IT" sz="1800" b="0" dirty="0">
                <a:solidFill>
                  <a:schemeClr val="tx1"/>
                </a:solidFill>
                <a:latin typeface="Arial" panose="020B0604020202020204" pitchFamily="34" charset="0"/>
                <a:ea typeface="Noto Sans" panose="020B0502040504020204" pitchFamily="34"/>
                <a:cs typeface="Arial" panose="020B0604020202020204" pitchFamily="34" charset="0"/>
              </a:rPr>
              <a:t>.</a:t>
            </a:r>
          </a:p>
          <a:p>
            <a:pPr marL="0" marR="0" lvl="0" indent="0" algn="just" defTabSz="914400" rtl="0" eaLnBrk="1" fontAlgn="auto" latinLnBrk="0" hangingPunct="1">
              <a:lnSpc>
                <a:spcPct val="114000"/>
              </a:lnSpc>
              <a:spcBef>
                <a:spcPts val="0"/>
              </a:spcBef>
              <a:spcAft>
                <a:spcPts val="600"/>
              </a:spcAft>
              <a:buClrTx/>
              <a:buSzTx/>
              <a:buFontTx/>
              <a:buNone/>
              <a:tabLst/>
              <a:defRPr/>
            </a:pPr>
            <a:r>
              <a:rPr lang="it-IT" sz="1800" b="0" dirty="0">
                <a:solidFill>
                  <a:schemeClr val="tx1"/>
                </a:solidFill>
                <a:effectLst/>
                <a:latin typeface="Arial" panose="020B0604020202020204" pitchFamily="34" charset="0"/>
                <a:ea typeface="Noto Sans" panose="020B0502040504020204" pitchFamily="34"/>
                <a:cs typeface="Arial" panose="020B0604020202020204" pitchFamily="34" charset="0"/>
              </a:rPr>
              <a:t>Il Comitato </a:t>
            </a:r>
            <a:r>
              <a:rPr lang="it-IT" sz="1800" dirty="0">
                <a:solidFill>
                  <a:schemeClr val="tx1"/>
                </a:solidFill>
                <a:effectLst/>
                <a:latin typeface="Arial" panose="020B0604020202020204" pitchFamily="34" charset="0"/>
                <a:ea typeface="Arial Unicode MS"/>
                <a:cs typeface="Arial" panose="020B0604020202020204" pitchFamily="34" charset="0"/>
              </a:rPr>
              <a:t>vuole porsi come </a:t>
            </a:r>
            <a:r>
              <a:rPr lang="it-IT" sz="1800" b="1" dirty="0">
                <a:solidFill>
                  <a:schemeClr val="tx1"/>
                </a:solidFill>
                <a:effectLst/>
                <a:latin typeface="Arial" panose="020B0604020202020204" pitchFamily="34" charset="0"/>
                <a:ea typeface="Arial Unicode MS"/>
                <a:cs typeface="Arial" panose="020B0604020202020204" pitchFamily="34" charset="0"/>
              </a:rPr>
              <a:t>elemento propulsore </a:t>
            </a:r>
            <a:r>
              <a:rPr lang="it-IT" sz="1800" dirty="0">
                <a:solidFill>
                  <a:schemeClr val="tx1"/>
                </a:solidFill>
                <a:effectLst/>
                <a:latin typeface="Arial" panose="020B0604020202020204" pitchFamily="34" charset="0"/>
                <a:ea typeface="Arial Unicode MS"/>
                <a:cs typeface="Arial" panose="020B0604020202020204" pitchFamily="34" charset="0"/>
              </a:rPr>
              <a:t>per lo studio delle problematiche di </a:t>
            </a:r>
            <a:r>
              <a:rPr lang="it-IT" sz="1800" i="1" dirty="0" err="1">
                <a:solidFill>
                  <a:schemeClr val="tx1"/>
                </a:solidFill>
                <a:effectLst/>
                <a:latin typeface="Arial" panose="020B0604020202020204" pitchFamily="34" charset="0"/>
                <a:ea typeface="Arial Unicode MS"/>
                <a:cs typeface="Arial" panose="020B0604020202020204" pitchFamily="34" charset="0"/>
              </a:rPr>
              <a:t>safety</a:t>
            </a:r>
            <a:r>
              <a:rPr lang="it-IT" sz="1800" dirty="0">
                <a:solidFill>
                  <a:schemeClr val="tx1"/>
                </a:solidFill>
                <a:effectLst/>
                <a:latin typeface="Arial" panose="020B0604020202020204" pitchFamily="34" charset="0"/>
                <a:ea typeface="Arial Unicode MS"/>
                <a:cs typeface="Arial" panose="020B0604020202020204" pitchFamily="34" charset="0"/>
              </a:rPr>
              <a:t> connesse con la transizione energetica, raccogliendo in un unico tavolo tutte le conoscenze che i singoli Soggetti (Autorità pubbliche, Associazioni di categoria e professionali, Enti, Università) hanno acquisito attraverso propri studi, ricerche ed esperienze.</a:t>
            </a:r>
          </a:p>
          <a:p>
            <a:endParaRPr lang="it-IT" dirty="0"/>
          </a:p>
        </p:txBody>
      </p:sp>
      <p:sp>
        <p:nvSpPr>
          <p:cNvPr id="4" name="Segnaposto numero diapositiva 3"/>
          <p:cNvSpPr>
            <a:spLocks noGrp="1"/>
          </p:cNvSpPr>
          <p:nvPr>
            <p:ph type="sldNum" sz="quarter" idx="5"/>
          </p:nvPr>
        </p:nvSpPr>
        <p:spPr/>
        <p:txBody>
          <a:bodyPr/>
          <a:lstStyle/>
          <a:p>
            <a:fld id="{BA4F6744-8AE7-4E2F-A01C-82FAF7F5FAD2}" type="slidenum">
              <a:rPr lang="it-IT" smtClean="0"/>
              <a:t>3</a:t>
            </a:fld>
            <a:endParaRPr lang="it-IT"/>
          </a:p>
        </p:txBody>
      </p:sp>
    </p:spTree>
    <p:extLst>
      <p:ext uri="{BB962C8B-B14F-4D97-AF65-F5344CB8AC3E}">
        <p14:creationId xmlns:p14="http://schemas.microsoft.com/office/powerpoint/2010/main" val="270354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0000" lnSpcReduction="20000"/>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it-IT" sz="1900" dirty="0">
                <a:solidFill>
                  <a:schemeClr val="tx1"/>
                </a:solidFill>
                <a:effectLst/>
                <a:latin typeface="Arial" panose="020B0604020202020204" pitchFamily="34" charset="0"/>
                <a:ea typeface="Calibri" panose="020F0502020204030204" pitchFamily="34" charset="0"/>
                <a:cs typeface="Arial" panose="020B0604020202020204" pitchFamily="34" charset="0"/>
              </a:rPr>
              <a:t>Il Comitato per la transizione </a:t>
            </a:r>
            <a:r>
              <a:rPr lang="it-IT" sz="1900" dirty="0">
                <a:solidFill>
                  <a:schemeClr val="tx1"/>
                </a:solidFill>
                <a:effectLst/>
                <a:latin typeface="Arial" panose="020B0604020202020204" pitchFamily="34" charset="0"/>
                <a:ea typeface="Arial Unicode MS"/>
                <a:cs typeface="Arial" panose="020B0604020202020204" pitchFamily="34" charset="0"/>
              </a:rPr>
              <a:t>è composto, oltre che da rappresentanti del Ministero dell'interno anche da altre amministrazioni ed organismi interessati: </a:t>
            </a:r>
          </a:p>
          <a:p>
            <a:pPr marL="171450" marR="0" lvl="0" indent="-171450" algn="just" defTabSz="914400" rtl="0" eaLnBrk="1" fontAlgn="auto" latinLnBrk="0" hangingPunct="1">
              <a:lnSpc>
                <a:spcPct val="114000"/>
              </a:lnSpc>
              <a:spcBef>
                <a:spcPts val="0"/>
              </a:spcBef>
              <a:spcAft>
                <a:spcPts val="0"/>
              </a:spcAft>
              <a:buClrTx/>
              <a:buSzTx/>
              <a:buFontTx/>
              <a:buChar char="-"/>
              <a:tabLst/>
              <a:defRPr/>
            </a:pPr>
            <a:r>
              <a:rPr lang="it-IT" sz="1900" dirty="0">
                <a:solidFill>
                  <a:schemeClr val="tx1"/>
                </a:solidFill>
                <a:effectLst/>
                <a:latin typeface="Arial" panose="020B0604020202020204" pitchFamily="34" charset="0"/>
                <a:ea typeface="Arial Unicode MS"/>
                <a:cs typeface="Arial" panose="020B0604020202020204" pitchFamily="34" charset="0"/>
              </a:rPr>
              <a:t>Ministero dell'ambiente e della sicurezza energetica</a:t>
            </a:r>
          </a:p>
          <a:p>
            <a:pPr marL="171450" marR="0" lvl="0" indent="-171450" algn="just" defTabSz="914400" rtl="0" eaLnBrk="1" fontAlgn="auto" latinLnBrk="0" hangingPunct="1">
              <a:lnSpc>
                <a:spcPct val="114000"/>
              </a:lnSpc>
              <a:spcBef>
                <a:spcPts val="0"/>
              </a:spcBef>
              <a:spcAft>
                <a:spcPts val="0"/>
              </a:spcAft>
              <a:buClrTx/>
              <a:buSzTx/>
              <a:buFontTx/>
              <a:buChar char="-"/>
              <a:tabLst/>
              <a:defRPr/>
            </a:pPr>
            <a:r>
              <a:rPr lang="it-IT" sz="1900" dirty="0">
                <a:solidFill>
                  <a:schemeClr val="tx1"/>
                </a:solidFill>
                <a:effectLst/>
                <a:latin typeface="Arial" panose="020B0604020202020204" pitchFamily="34" charset="0"/>
                <a:ea typeface="Arial Unicode MS"/>
                <a:cs typeface="Arial" panose="020B0604020202020204" pitchFamily="34" charset="0"/>
              </a:rPr>
              <a:t>Ministero delle infrastrutture e dei trasporti</a:t>
            </a:r>
          </a:p>
          <a:p>
            <a:pPr marL="171450" marR="0" lvl="0" indent="-171450" algn="just" defTabSz="914400" rtl="0" eaLnBrk="1" fontAlgn="auto" latinLnBrk="0" hangingPunct="1">
              <a:lnSpc>
                <a:spcPct val="114000"/>
              </a:lnSpc>
              <a:spcBef>
                <a:spcPts val="0"/>
              </a:spcBef>
              <a:spcAft>
                <a:spcPts val="0"/>
              </a:spcAft>
              <a:buClrTx/>
              <a:buSzTx/>
              <a:buFontTx/>
              <a:buChar char="-"/>
              <a:tabLst/>
              <a:defRPr/>
            </a:pPr>
            <a:r>
              <a:rPr lang="it-IT" sz="1900" dirty="0">
                <a:solidFill>
                  <a:schemeClr val="tx1"/>
                </a:solidFill>
                <a:effectLst/>
                <a:latin typeface="Arial" panose="020B0604020202020204" pitchFamily="34" charset="0"/>
                <a:ea typeface="Arial Unicode MS"/>
                <a:cs typeface="Arial" panose="020B0604020202020204" pitchFamily="34" charset="0"/>
              </a:rPr>
              <a:t>Ministero delle imprese e del made in </a:t>
            </a:r>
            <a:r>
              <a:rPr lang="it-IT" sz="1900" dirty="0" err="1">
                <a:solidFill>
                  <a:schemeClr val="tx1"/>
                </a:solidFill>
                <a:effectLst/>
                <a:latin typeface="Arial" panose="020B0604020202020204" pitchFamily="34" charset="0"/>
                <a:ea typeface="Arial Unicode MS"/>
                <a:cs typeface="Arial" panose="020B0604020202020204" pitchFamily="34" charset="0"/>
              </a:rPr>
              <a:t>Italy</a:t>
            </a:r>
            <a:endParaRPr lang="it-IT" sz="1900" dirty="0">
              <a:solidFill>
                <a:schemeClr val="tx1"/>
              </a:solidFill>
              <a:effectLst/>
              <a:latin typeface="Arial" panose="020B0604020202020204" pitchFamily="34" charset="0"/>
              <a:ea typeface="Arial Unicode MS"/>
              <a:cs typeface="Arial" panose="020B0604020202020204" pitchFamily="34" charset="0"/>
            </a:endParaRPr>
          </a:p>
          <a:p>
            <a:pPr marL="171450" marR="0" lvl="0" indent="-171450" algn="just" defTabSz="914400" rtl="0" eaLnBrk="1" fontAlgn="auto" latinLnBrk="0" hangingPunct="1">
              <a:lnSpc>
                <a:spcPct val="114000"/>
              </a:lnSpc>
              <a:spcBef>
                <a:spcPts val="0"/>
              </a:spcBef>
              <a:spcAft>
                <a:spcPts val="0"/>
              </a:spcAft>
              <a:buClrTx/>
              <a:buSzTx/>
              <a:buFontTx/>
              <a:buChar char="-"/>
              <a:tabLst/>
              <a:defRPr/>
            </a:pPr>
            <a:r>
              <a:rPr lang="it-IT" sz="1900" dirty="0">
                <a:solidFill>
                  <a:schemeClr val="tx1"/>
                </a:solidFill>
                <a:effectLst/>
                <a:latin typeface="Arial" panose="020B0604020202020204" pitchFamily="34" charset="0"/>
                <a:ea typeface="Arial Unicode MS"/>
                <a:cs typeface="Arial" panose="020B0604020202020204" pitchFamily="34" charset="0"/>
              </a:rPr>
              <a:t>Ministero del lavoro e delle politiche sociali</a:t>
            </a:r>
          </a:p>
          <a:p>
            <a:pPr marL="171450" marR="0" lvl="0" indent="-171450" algn="just" defTabSz="914400" rtl="0" eaLnBrk="1" fontAlgn="auto" latinLnBrk="0" hangingPunct="1">
              <a:lnSpc>
                <a:spcPct val="114000"/>
              </a:lnSpc>
              <a:spcBef>
                <a:spcPts val="0"/>
              </a:spcBef>
              <a:spcAft>
                <a:spcPts val="0"/>
              </a:spcAft>
              <a:buClrTx/>
              <a:buSzTx/>
              <a:buFontTx/>
              <a:buChar char="-"/>
              <a:tabLst/>
              <a:defRPr/>
            </a:pPr>
            <a:r>
              <a:rPr lang="it-IT" sz="1900" dirty="0">
                <a:solidFill>
                  <a:schemeClr val="tx1"/>
                </a:solidFill>
                <a:effectLst/>
                <a:latin typeface="Arial" panose="020B0604020202020204" pitchFamily="34" charset="0"/>
                <a:ea typeface="Arial Unicode MS"/>
                <a:cs typeface="Arial" panose="020B0604020202020204" pitchFamily="34" charset="0"/>
              </a:rPr>
              <a:t>Ministero dell'università e della ricerca</a:t>
            </a:r>
          </a:p>
          <a:p>
            <a:pPr marL="171450" marR="0" lvl="0" indent="-171450" algn="just" defTabSz="914400" rtl="0" eaLnBrk="1" fontAlgn="auto" latinLnBrk="0" hangingPunct="1">
              <a:lnSpc>
                <a:spcPct val="114000"/>
              </a:lnSpc>
              <a:spcBef>
                <a:spcPts val="0"/>
              </a:spcBef>
              <a:spcAft>
                <a:spcPts val="0"/>
              </a:spcAft>
              <a:buClrTx/>
              <a:buSzTx/>
              <a:buFontTx/>
              <a:buChar char="-"/>
              <a:tabLst/>
              <a:defRPr/>
            </a:pPr>
            <a:r>
              <a:rPr lang="it-IT" sz="1900" dirty="0">
                <a:solidFill>
                  <a:schemeClr val="tx1"/>
                </a:solidFill>
                <a:effectLst/>
                <a:latin typeface="Arial" panose="020B0604020202020204" pitchFamily="34" charset="0"/>
                <a:ea typeface="Arial Unicode MS"/>
                <a:cs typeface="Arial" panose="020B0604020202020204" pitchFamily="34" charset="0"/>
              </a:rPr>
              <a:t>Dipartimento della Protezione civile</a:t>
            </a:r>
          </a:p>
          <a:p>
            <a:pPr marL="171450" marR="0" lvl="0" indent="-171450" algn="just" defTabSz="914400" rtl="0" eaLnBrk="1" fontAlgn="auto" latinLnBrk="0" hangingPunct="1">
              <a:lnSpc>
                <a:spcPct val="114000"/>
              </a:lnSpc>
              <a:spcBef>
                <a:spcPts val="0"/>
              </a:spcBef>
              <a:spcAft>
                <a:spcPts val="0"/>
              </a:spcAft>
              <a:buClrTx/>
              <a:buSzTx/>
              <a:buFontTx/>
              <a:buChar char="-"/>
              <a:tabLst/>
              <a:defRPr/>
            </a:pPr>
            <a:r>
              <a:rPr lang="it-IT" sz="1900" dirty="0">
                <a:solidFill>
                  <a:schemeClr val="tx1"/>
                </a:solidFill>
                <a:effectLst/>
                <a:latin typeface="Arial" panose="020B0604020202020204" pitchFamily="34" charset="0"/>
                <a:ea typeface="Arial Unicode MS"/>
                <a:cs typeface="Arial" panose="020B0604020202020204" pitchFamily="34" charset="0"/>
              </a:rPr>
              <a:t>ENEA</a:t>
            </a:r>
          </a:p>
          <a:p>
            <a:pPr marL="171450" marR="0" lvl="0" indent="-171450" algn="just" defTabSz="914400" rtl="0" eaLnBrk="1" fontAlgn="auto" latinLnBrk="0" hangingPunct="1">
              <a:lnSpc>
                <a:spcPct val="114000"/>
              </a:lnSpc>
              <a:spcBef>
                <a:spcPts val="0"/>
              </a:spcBef>
              <a:spcAft>
                <a:spcPts val="0"/>
              </a:spcAft>
              <a:buClrTx/>
              <a:buSzTx/>
              <a:buFontTx/>
              <a:buChar char="-"/>
              <a:tabLst/>
              <a:defRPr/>
            </a:pPr>
            <a:r>
              <a:rPr lang="it-IT" sz="1900" dirty="0">
                <a:solidFill>
                  <a:schemeClr val="tx1"/>
                </a:solidFill>
                <a:effectLst/>
                <a:latin typeface="Arial" panose="020B0604020202020204" pitchFamily="34" charset="0"/>
                <a:ea typeface="Arial Unicode MS"/>
                <a:cs typeface="Arial" panose="020B0604020202020204" pitchFamily="34" charset="0"/>
              </a:rPr>
              <a:t>Istituto superiore per la protezione e la ricerca ambientale (ISPRA)</a:t>
            </a:r>
          </a:p>
          <a:p>
            <a:pPr marL="171450" marR="0" lvl="0" indent="-171450" algn="just" defTabSz="914400" rtl="0" eaLnBrk="1" fontAlgn="auto" latinLnBrk="0" hangingPunct="1">
              <a:lnSpc>
                <a:spcPct val="114000"/>
              </a:lnSpc>
              <a:spcBef>
                <a:spcPts val="0"/>
              </a:spcBef>
              <a:spcAft>
                <a:spcPts val="0"/>
              </a:spcAft>
              <a:buClrTx/>
              <a:buSzTx/>
              <a:buFontTx/>
              <a:buChar char="-"/>
              <a:tabLst/>
              <a:defRPr/>
            </a:pPr>
            <a:r>
              <a:rPr lang="it-IT" sz="1900" dirty="0">
                <a:solidFill>
                  <a:schemeClr val="tx1"/>
                </a:solidFill>
                <a:effectLst/>
                <a:latin typeface="Arial" panose="020B0604020202020204" pitchFamily="34" charset="0"/>
                <a:ea typeface="Arial Unicode MS"/>
                <a:cs typeface="Arial" panose="020B0604020202020204" pitchFamily="34" charset="0"/>
              </a:rPr>
              <a:t>Consiglio nazionale delle ricerche (CNR).</a:t>
            </a:r>
            <a:endParaRPr lang="it-IT" sz="1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4000"/>
              </a:lnSpc>
              <a:spcBef>
                <a:spcPts val="0"/>
              </a:spcBef>
              <a:spcAft>
                <a:spcPts val="0"/>
              </a:spcAft>
            </a:pPr>
            <a:r>
              <a:rPr lang="it-IT" sz="1900" dirty="0">
                <a:solidFill>
                  <a:schemeClr val="tx1"/>
                </a:solidFill>
                <a:latin typeface="Arial" panose="020B0604020202020204" pitchFamily="34" charset="0"/>
                <a:cs typeface="Arial" panose="020B0604020202020204" pitchFamily="34" charset="0"/>
              </a:rPr>
              <a:t>L’elemento qualificante del Comitato è proprio la sua </a:t>
            </a:r>
            <a:r>
              <a:rPr lang="it-IT" sz="1900" b="1" dirty="0">
                <a:solidFill>
                  <a:schemeClr val="tx1"/>
                </a:solidFill>
                <a:latin typeface="Arial" panose="020B0604020202020204" pitchFamily="34" charset="0"/>
                <a:cs typeface="Arial" panose="020B0604020202020204" pitchFamily="34" charset="0"/>
              </a:rPr>
              <a:t>struttura interdisciplinare e interistituzionale </a:t>
            </a:r>
            <a:r>
              <a:rPr lang="it-IT" sz="1900" dirty="0">
                <a:solidFill>
                  <a:schemeClr val="tx1"/>
                </a:solidFill>
                <a:latin typeface="Arial" panose="020B0604020202020204" pitchFamily="34" charset="0"/>
                <a:cs typeface="Arial" panose="020B0604020202020204" pitchFamily="34" charset="0"/>
              </a:rPr>
              <a:t>garantita dalla presenza di tutti gli attori a vario titolo coinvolti nel processi di cambiamento.</a:t>
            </a:r>
          </a:p>
          <a:p>
            <a:pPr algn="just">
              <a:lnSpc>
                <a:spcPct val="114000"/>
              </a:lnSpc>
              <a:spcBef>
                <a:spcPts val="0"/>
              </a:spcBef>
              <a:spcAft>
                <a:spcPts val="0"/>
              </a:spcAft>
            </a:pPr>
            <a:r>
              <a:rPr lang="it-IT" sz="1900" dirty="0">
                <a:solidFill>
                  <a:schemeClr val="tx1"/>
                </a:solidFill>
                <a:latin typeface="Arial" panose="020B0604020202020204" pitchFamily="34" charset="0"/>
                <a:cs typeface="Arial" panose="020B0604020202020204" pitchFamily="34" charset="0"/>
              </a:rPr>
              <a:t>Con tale struttura è quindi possibile affrontare tutti i temi di sicurezza della transizione e non solo quelli relativi al rischio incendio o esplosione di competenza del C.N.VV.F.</a:t>
            </a:r>
          </a:p>
          <a:p>
            <a:endParaRPr lang="it-IT" dirty="0"/>
          </a:p>
        </p:txBody>
      </p:sp>
      <p:sp>
        <p:nvSpPr>
          <p:cNvPr id="4" name="Segnaposto numero diapositiva 3"/>
          <p:cNvSpPr>
            <a:spLocks noGrp="1"/>
          </p:cNvSpPr>
          <p:nvPr>
            <p:ph type="sldNum" sz="quarter" idx="5"/>
          </p:nvPr>
        </p:nvSpPr>
        <p:spPr/>
        <p:txBody>
          <a:bodyPr/>
          <a:lstStyle/>
          <a:p>
            <a:fld id="{BA4F6744-8AE7-4E2F-A01C-82FAF7F5FAD2}" type="slidenum">
              <a:rPr lang="it-IT" smtClean="0"/>
              <a:t>4</a:t>
            </a:fld>
            <a:endParaRPr lang="it-IT"/>
          </a:p>
        </p:txBody>
      </p:sp>
    </p:spTree>
    <p:extLst>
      <p:ext uri="{BB962C8B-B14F-4D97-AF65-F5344CB8AC3E}">
        <p14:creationId xmlns:p14="http://schemas.microsoft.com/office/powerpoint/2010/main" val="4119806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0000" lnSpcReduction="20000"/>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it-IT" sz="1600" dirty="0">
                <a:solidFill>
                  <a:schemeClr val="tx1"/>
                </a:solidFill>
                <a:latin typeface="Arial" panose="020B0604020202020204" pitchFamily="34" charset="0"/>
                <a:cs typeface="Arial" panose="020B0604020202020204" pitchFamily="34" charset="0"/>
              </a:rPr>
              <a:t>Tra le tematiche affrontate dal Comitato vi è quella delle BESS ossia </a:t>
            </a:r>
            <a:r>
              <a:rPr lang="it-IT" sz="1600" dirty="0" err="1">
                <a:solidFill>
                  <a:schemeClr val="tx1"/>
                </a:solidFill>
                <a:latin typeface="Arial" panose="020B0604020202020204" pitchFamily="34" charset="0"/>
                <a:cs typeface="Arial" panose="020B0604020202020204" pitchFamily="34" charset="0"/>
              </a:rPr>
              <a:t>Battery</a:t>
            </a:r>
            <a:r>
              <a:rPr lang="it-IT" sz="1600" dirty="0">
                <a:solidFill>
                  <a:schemeClr val="tx1"/>
                </a:solidFill>
                <a:latin typeface="Arial" panose="020B0604020202020204" pitchFamily="34" charset="0"/>
                <a:cs typeface="Arial" panose="020B0604020202020204" pitchFamily="34" charset="0"/>
              </a:rPr>
              <a:t> Energy Storage System.</a:t>
            </a:r>
          </a:p>
          <a:p>
            <a:pPr algn="just">
              <a:lnSpc>
                <a:spcPct val="114000"/>
              </a:lnSpc>
              <a:spcBef>
                <a:spcPts val="0"/>
              </a:spcBef>
              <a:spcAft>
                <a:spcPts val="0"/>
              </a:spcAft>
            </a:pPr>
            <a:r>
              <a:rPr lang="it-IT" sz="1600" b="0" i="0" kern="1200" dirty="0">
                <a:solidFill>
                  <a:schemeClr val="tx1"/>
                </a:solidFill>
                <a:effectLst/>
                <a:latin typeface="Arial" panose="020B0604020202020204" pitchFamily="34" charset="0"/>
                <a:ea typeface="+mn-ea"/>
                <a:cs typeface="Arial" panose="020B0604020202020204" pitchFamily="34" charset="0"/>
              </a:rPr>
              <a:t>Le BESS rappresentano una delle tecnologie strategiche per il futuro dell’energia e costituiscono un esempio emblematico delle nuove problematiche antincendio introdotte dalla transizione energetica. </a:t>
            </a:r>
          </a:p>
          <a:p>
            <a:pPr algn="just">
              <a:lnSpc>
                <a:spcPct val="114000"/>
              </a:lnSpc>
              <a:spcBef>
                <a:spcPts val="0"/>
              </a:spcBef>
              <a:spcAft>
                <a:spcPts val="0"/>
              </a:spcAft>
            </a:pPr>
            <a:r>
              <a:rPr lang="it-IT" sz="1600" b="0" i="0" kern="1200" dirty="0">
                <a:solidFill>
                  <a:schemeClr val="tx1"/>
                </a:solidFill>
                <a:effectLst/>
                <a:latin typeface="Arial" panose="020B0604020202020204" pitchFamily="34" charset="0"/>
                <a:ea typeface="+mn-ea"/>
                <a:cs typeface="Arial" panose="020B0604020202020204" pitchFamily="34" charset="0"/>
              </a:rPr>
              <a:t>Consentono di immagazzinare l’elettricità prodotta da fonti rinnovabili, come il sole o il vento, e rilasciarla nei momenti di maggiore domanda. In questo modo, contribuiscono a rendere il sistema elettrico più equilibrato e affidabile, permettendo di superare uno dei principali limiti delle fonti rinnovabili, la non programmabilità (fonti intermittenti).</a:t>
            </a:r>
          </a:p>
          <a:p>
            <a:pPr algn="just">
              <a:lnSpc>
                <a:spcPct val="114000"/>
              </a:lnSpc>
              <a:spcBef>
                <a:spcPts val="0"/>
              </a:spcBef>
              <a:spcAft>
                <a:spcPts val="0"/>
              </a:spcAft>
            </a:pPr>
            <a:r>
              <a:rPr lang="it-IT" sz="1600" b="0" i="0" kern="1200" dirty="0">
                <a:solidFill>
                  <a:schemeClr val="tx1"/>
                </a:solidFill>
                <a:effectLst/>
                <a:latin typeface="Arial" panose="020B0604020202020204" pitchFamily="34" charset="0"/>
                <a:ea typeface="+mn-ea"/>
                <a:cs typeface="Arial" panose="020B0604020202020204" pitchFamily="34" charset="0"/>
              </a:rPr>
              <a:t>I BESS destinati alla produzione di massa vengono utilizzati per fornire energia alle aree non servite dalla rete di distribuzione di energia elettrica o possono essere impiegati per l'accumulo di energia elettrica al fine di mitigare gli squilibri presenti nella rete elettrica. In particolare, un BESS è in grado di garantire la stabilità di una rete elettrica o di un sistema di alimentazione mediante la regolazione della tensione e della frequenza. Grazie al suo breve tempo di risposta, il sistema di accumulo a batteria si configura come una soluzione efficiente per il bilanciamento della rete. In situazioni in cui viene generata un'eccessiva quantità di energia elettrica rispetto alla domanda, i BESS intervengono accumulando l'energia in eccedenza, prevenendo così possibili congestioni della rete medesima. D'altra parte, quando la produzione di energia è inferiore alla domanda, i BESS compensano immediatamente la carenza, contribuendo così a mantenere l'equilibrio nel sistema di alimentazione elettrica.</a:t>
            </a:r>
          </a:p>
          <a:p>
            <a:pPr algn="just">
              <a:lnSpc>
                <a:spcPct val="114000"/>
              </a:lnSpc>
              <a:spcBef>
                <a:spcPts val="0"/>
              </a:spcBef>
              <a:spcAft>
                <a:spcPts val="0"/>
              </a:spcAft>
            </a:pPr>
            <a:r>
              <a:rPr lang="it-IT" sz="1600" dirty="0">
                <a:solidFill>
                  <a:schemeClr val="tx1"/>
                </a:solidFill>
                <a:latin typeface="Arial" panose="020B0604020202020204" pitchFamily="34" charset="0"/>
                <a:cs typeface="Arial" panose="020B0604020202020204" pitchFamily="34" charset="0"/>
              </a:rPr>
              <a:t>È stato quindi istituito un </a:t>
            </a:r>
            <a:r>
              <a:rPr lang="it-IT" sz="1600" b="1" dirty="0">
                <a:solidFill>
                  <a:schemeClr val="tx1"/>
                </a:solidFill>
                <a:latin typeface="Arial" panose="020B0604020202020204" pitchFamily="34" charset="0"/>
                <a:cs typeface="Arial" panose="020B0604020202020204" pitchFamily="34" charset="0"/>
              </a:rPr>
              <a:t>gruppo di lavoro</a:t>
            </a:r>
            <a:r>
              <a:rPr lang="it-IT" sz="1600" dirty="0">
                <a:solidFill>
                  <a:schemeClr val="tx1"/>
                </a:solidFill>
                <a:latin typeface="Arial" panose="020B0604020202020204" pitchFamily="34" charset="0"/>
                <a:cs typeface="Arial" panose="020B0604020202020204" pitchFamily="34" charset="0"/>
              </a:rPr>
              <a:t> per individuare le metodologie per l’analisi del rischio e le misure di sicurezza antincendio da adottare per la progettazione e la realizzazione di impianti per l’accumulo statico di energia elettrica agli ioni di litio, con l’emanazione di una specifica circolare.</a:t>
            </a:r>
            <a:endParaRPr lang="it-IT" sz="1600" dirty="0"/>
          </a:p>
        </p:txBody>
      </p:sp>
      <p:sp>
        <p:nvSpPr>
          <p:cNvPr id="4" name="Segnaposto numero diapositiva 3"/>
          <p:cNvSpPr>
            <a:spLocks noGrp="1"/>
          </p:cNvSpPr>
          <p:nvPr>
            <p:ph type="sldNum" sz="quarter" idx="5"/>
          </p:nvPr>
        </p:nvSpPr>
        <p:spPr/>
        <p:txBody>
          <a:bodyPr/>
          <a:lstStyle/>
          <a:p>
            <a:fld id="{BA4F6744-8AE7-4E2F-A01C-82FAF7F5FAD2}" type="slidenum">
              <a:rPr lang="it-IT" smtClean="0"/>
              <a:t>5</a:t>
            </a:fld>
            <a:endParaRPr lang="it-IT"/>
          </a:p>
        </p:txBody>
      </p:sp>
    </p:spTree>
    <p:extLst>
      <p:ext uri="{BB962C8B-B14F-4D97-AF65-F5344CB8AC3E}">
        <p14:creationId xmlns:p14="http://schemas.microsoft.com/office/powerpoint/2010/main" val="13341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D6DFA-6F63-F8CC-0A73-FD992F47E48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4318974-ADA4-FF95-807D-CEBA0B079B2F}"/>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82720350-7847-B715-302F-9217DAAB6785}"/>
              </a:ext>
            </a:extLst>
          </p:cNvPr>
          <p:cNvSpPr>
            <a:spLocks noGrp="1"/>
          </p:cNvSpPr>
          <p:nvPr>
            <p:ph type="body" idx="1"/>
          </p:nvPr>
        </p:nvSpPr>
        <p:spPr/>
        <p:txBody>
          <a:bodyPr>
            <a:normAutofit fontScale="85000" lnSpcReduction="20000"/>
          </a:bodyPr>
          <a:lstStyle/>
          <a:p>
            <a:pPr algn="just">
              <a:lnSpc>
                <a:spcPct val="114000"/>
              </a:lnSpc>
              <a:spcBef>
                <a:spcPts val="0"/>
              </a:spcBef>
              <a:spcAft>
                <a:spcPts val="0"/>
              </a:spcAft>
            </a:pPr>
            <a:r>
              <a:rPr lang="it-IT" sz="1450" dirty="0">
                <a:solidFill>
                  <a:schemeClr val="tx1"/>
                </a:solidFill>
                <a:latin typeface="Arial" panose="020B0604020202020204" pitchFamily="34" charset="0"/>
                <a:cs typeface="Arial" panose="020B0604020202020204" pitchFamily="34" charset="0"/>
              </a:rPr>
              <a:t>Le linee guida di prevenzione incendi per l’individuazione delle metodologie per l’analisi del rischio e delle misure di sicurezza antincendio da adottare per la progettazione, la realizzazione e l’esercizio di sistemi di accumulo di energia elettrica, i c.d. BESS, forniscono un utile strumento tecnico alle strutture territoriali del C.N.VV.F. qualora chiamate ad esprimere il parere di competenza nell’ambito delle attività istituzionali.</a:t>
            </a:r>
          </a:p>
          <a:p>
            <a:pPr algn="just">
              <a:lnSpc>
                <a:spcPct val="114000"/>
              </a:lnSpc>
              <a:spcBef>
                <a:spcPts val="0"/>
              </a:spcBef>
              <a:spcAft>
                <a:spcPts val="0"/>
              </a:spcAft>
            </a:pPr>
            <a:r>
              <a:rPr lang="it-IT" sz="1450" dirty="0">
                <a:solidFill>
                  <a:schemeClr val="tx1"/>
                </a:solidFill>
                <a:latin typeface="Arial" panose="020B0604020202020204" pitchFamily="34" charset="0"/>
                <a:cs typeface="Arial" panose="020B0604020202020204" pitchFamily="34" charset="0"/>
              </a:rPr>
              <a:t>Il documento si riferisce in particolare per le grandi installazioni, ossia i BESS destinati alla produzione di massa, ovvero sistemi containerizzati collegati a parchi eolici, solari o in configurazione stand alone ma, ovviamente potrà costituire un riferimento anche per le altre casistiche quali quelle residenziali e per quelle non destinate alla produzione di massa ma destinate al servizio di complessi residenziali o centri commerciali.</a:t>
            </a:r>
          </a:p>
          <a:p>
            <a:pPr marL="0" marR="0" lvl="0" indent="0" algn="just" defTabSz="914400" rtl="0" eaLnBrk="1" fontAlgn="auto" latinLnBrk="0" hangingPunct="1">
              <a:lnSpc>
                <a:spcPct val="114000"/>
              </a:lnSpc>
              <a:spcBef>
                <a:spcPts val="0"/>
              </a:spcBef>
              <a:spcAft>
                <a:spcPts val="0"/>
              </a:spcAft>
              <a:buClrTx/>
              <a:buSzTx/>
              <a:buFontTx/>
              <a:buNone/>
              <a:tabLst/>
              <a:defRPr/>
            </a:pPr>
            <a:r>
              <a:rPr lang="it-IT" sz="1450" dirty="0">
                <a:solidFill>
                  <a:schemeClr val="tx1"/>
                </a:solidFill>
                <a:latin typeface="Arial" panose="020B0604020202020204" pitchFamily="34" charset="0"/>
                <a:cs typeface="Arial" panose="020B0604020202020204" pitchFamily="34" charset="0"/>
              </a:rPr>
              <a:t>Non rientrano fra le attività soggette ai controlli di prevenzione incendi ai sensi del D.P.R. n. 151/2011, tuttavia, in via generale, l’installazione di un BESS, in funzione delle caratteristiche elettriche/costruttive e/o delle relative modalità di posa in opera, può costituire un’attività con particolari profili di complessità da un punto di vista antincendio; parimenti, se installato presso un’attività soggetta può comportare un aggravio del preesistente livello di rischio di incendio.</a:t>
            </a:r>
          </a:p>
          <a:p>
            <a:pPr marL="0" marR="0" lvl="0" indent="0" algn="just" defTabSz="914400" rtl="0" eaLnBrk="1" fontAlgn="auto" latinLnBrk="0" hangingPunct="1">
              <a:lnSpc>
                <a:spcPct val="114000"/>
              </a:lnSpc>
              <a:spcBef>
                <a:spcPts val="0"/>
              </a:spcBef>
              <a:spcAft>
                <a:spcPts val="0"/>
              </a:spcAft>
              <a:buClrTx/>
              <a:buSzTx/>
              <a:buFontTx/>
              <a:buNone/>
              <a:tabLst/>
              <a:defRPr/>
            </a:pPr>
            <a:r>
              <a:rPr lang="it-IT" sz="1450" dirty="0">
                <a:solidFill>
                  <a:schemeClr val="tx1"/>
                </a:solidFill>
                <a:latin typeface="Arial" panose="020B0604020202020204" pitchFamily="34" charset="0"/>
                <a:cs typeface="Arial" panose="020B0604020202020204" pitchFamily="34" charset="0"/>
              </a:rPr>
              <a:t>Pertanto, anche in relazione alle possibili difficoltà di spegnimento di incendi di tali impianti, è necessario definire misure di sicurezza antincendio specifiche per tali nuove installazioni.</a:t>
            </a:r>
          </a:p>
        </p:txBody>
      </p:sp>
      <p:sp>
        <p:nvSpPr>
          <p:cNvPr id="4" name="Segnaposto numero diapositiva 3">
            <a:extLst>
              <a:ext uri="{FF2B5EF4-FFF2-40B4-BE49-F238E27FC236}">
                <a16:creationId xmlns:a16="http://schemas.microsoft.com/office/drawing/2014/main" id="{48B5A224-04D8-B5E9-03DF-F341B12C3613}"/>
              </a:ext>
            </a:extLst>
          </p:cNvPr>
          <p:cNvSpPr>
            <a:spLocks noGrp="1"/>
          </p:cNvSpPr>
          <p:nvPr>
            <p:ph type="sldNum" sz="quarter" idx="5"/>
          </p:nvPr>
        </p:nvSpPr>
        <p:spPr/>
        <p:txBody>
          <a:bodyPr/>
          <a:lstStyle/>
          <a:p>
            <a:fld id="{BA4F6744-8AE7-4E2F-A01C-82FAF7F5FAD2}" type="slidenum">
              <a:rPr lang="it-IT" smtClean="0"/>
              <a:t>6</a:t>
            </a:fld>
            <a:endParaRPr lang="it-IT"/>
          </a:p>
        </p:txBody>
      </p:sp>
    </p:spTree>
    <p:extLst>
      <p:ext uri="{BB962C8B-B14F-4D97-AF65-F5344CB8AC3E}">
        <p14:creationId xmlns:p14="http://schemas.microsoft.com/office/powerpoint/2010/main" val="3814097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8D003-2079-C8B8-DB65-CEC1D52A81D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FAF09F8-976A-141F-ADB9-1817FA57CFBA}"/>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889F5A42-A6C3-FDA0-6284-6FF5EA91576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86A6A47A-AD60-7D52-9522-D53CEA9D2A92}"/>
              </a:ext>
            </a:extLst>
          </p:cNvPr>
          <p:cNvSpPr>
            <a:spLocks noGrp="1"/>
          </p:cNvSpPr>
          <p:nvPr>
            <p:ph type="sldNum" sz="quarter" idx="5"/>
          </p:nvPr>
        </p:nvSpPr>
        <p:spPr/>
        <p:txBody>
          <a:bodyPr/>
          <a:lstStyle/>
          <a:p>
            <a:fld id="{BA4F6744-8AE7-4E2F-A01C-82FAF7F5FAD2}" type="slidenum">
              <a:rPr lang="it-IT" smtClean="0"/>
              <a:t>7</a:t>
            </a:fld>
            <a:endParaRPr lang="it-IT"/>
          </a:p>
        </p:txBody>
      </p:sp>
    </p:spTree>
    <p:extLst>
      <p:ext uri="{BB962C8B-B14F-4D97-AF65-F5344CB8AC3E}">
        <p14:creationId xmlns:p14="http://schemas.microsoft.com/office/powerpoint/2010/main" val="336235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14000"/>
              </a:lnSpc>
              <a:spcBef>
                <a:spcPts val="0"/>
              </a:spcBef>
              <a:spcAft>
                <a:spcPts val="0"/>
              </a:spcAft>
            </a:pPr>
            <a:r>
              <a:rPr lang="it-IT" sz="1500" b="0" i="0" kern="1200" dirty="0">
                <a:solidFill>
                  <a:schemeClr val="tx1"/>
                </a:solidFill>
                <a:effectLst/>
                <a:latin typeface="Arial" panose="020B0604020202020204" pitchFamily="34" charset="0"/>
                <a:ea typeface="+mn-ea"/>
                <a:cs typeface="Arial" panose="020B0604020202020204" pitchFamily="34" charset="0"/>
              </a:rPr>
              <a:t>Il sistema energetico italiano è ancora fortemente incentrato sul gas naturale.</a:t>
            </a:r>
          </a:p>
          <a:p>
            <a:pPr>
              <a:lnSpc>
                <a:spcPct val="114000"/>
              </a:lnSpc>
              <a:spcBef>
                <a:spcPts val="0"/>
              </a:spcBef>
              <a:spcAft>
                <a:spcPts val="0"/>
              </a:spcAft>
            </a:pPr>
            <a:r>
              <a:rPr lang="it-IT" sz="1500" dirty="0">
                <a:solidFill>
                  <a:schemeClr val="tx1"/>
                </a:solidFill>
                <a:latin typeface="Arial" panose="020B0604020202020204" pitchFamily="34" charset="0"/>
                <a:cs typeface="Arial" panose="020B0604020202020204" pitchFamily="34" charset="0"/>
              </a:rPr>
              <a:t>La miscelazione dell’idrogeno nella rete di trasporto e distribuzione del gas esistente può contribuire a decarbonizzare gli usi finali. Le </a:t>
            </a:r>
            <a:r>
              <a:rPr lang="it-IT" sz="1500" b="0" i="0" kern="1200" dirty="0">
                <a:solidFill>
                  <a:schemeClr val="tx1"/>
                </a:solidFill>
                <a:effectLst/>
                <a:latin typeface="Arial" panose="020B0604020202020204" pitchFamily="34" charset="0"/>
                <a:ea typeface="+mn-ea"/>
                <a:cs typeface="Arial" panose="020B0604020202020204" pitchFamily="34" charset="0"/>
              </a:rPr>
              <a:t>miscele risultanti possono essere utilizzate per generare calore ed energia con emissioni inferiori rispetto all'utilizzo del solo gas naturale.</a:t>
            </a:r>
          </a:p>
          <a:p>
            <a:pPr>
              <a:lnSpc>
                <a:spcPct val="114000"/>
              </a:lnSpc>
              <a:spcBef>
                <a:spcPts val="0"/>
              </a:spcBef>
              <a:spcAft>
                <a:spcPts val="0"/>
              </a:spcAft>
            </a:pPr>
            <a:r>
              <a:rPr lang="it-IT" sz="1500" b="0" i="0" kern="1200" dirty="0">
                <a:solidFill>
                  <a:schemeClr val="tx1"/>
                </a:solidFill>
                <a:effectLst/>
                <a:latin typeface="Arial" panose="020B0604020202020204" pitchFamily="34" charset="0"/>
                <a:ea typeface="+mn-ea"/>
                <a:cs typeface="Arial" panose="020B0604020202020204" pitchFamily="34" charset="0"/>
              </a:rPr>
              <a:t>Sulla tematica del BLEND è stato istituito </a:t>
            </a:r>
            <a:r>
              <a:rPr lang="it-IT" sz="1500" b="1" i="0" kern="1200" dirty="0">
                <a:solidFill>
                  <a:schemeClr val="tx1"/>
                </a:solidFill>
                <a:effectLst/>
                <a:latin typeface="Arial" panose="020B0604020202020204" pitchFamily="34" charset="0"/>
                <a:ea typeface="+mn-ea"/>
                <a:cs typeface="Arial" panose="020B0604020202020204" pitchFamily="34" charset="0"/>
              </a:rPr>
              <a:t>un gruppo di lavoro</a:t>
            </a:r>
            <a:r>
              <a:rPr lang="it-IT" sz="1500" b="0" i="0" kern="1200" dirty="0">
                <a:solidFill>
                  <a:schemeClr val="tx1"/>
                </a:solidFill>
                <a:effectLst/>
                <a:latin typeface="Arial" panose="020B0604020202020204" pitchFamily="34" charset="0"/>
                <a:ea typeface="+mn-ea"/>
                <a:cs typeface="Arial" panose="020B0604020202020204" pitchFamily="34" charset="0"/>
              </a:rPr>
              <a:t> composto da </a:t>
            </a:r>
            <a:r>
              <a:rPr lang="it-IT"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rappresentanti del C.N.VV.F. (Prevenzione ed Emergenza), Dip. Protezione Civile, M.A.S.E., M.L.P.S., M.I.T., M.U.R., E.N.E.A., I.S.P.R.A., Università di Pisa e di Roma “La Sapienza”, C.I.G., e anche di SNAM, ENI, RINA. </a:t>
            </a:r>
          </a:p>
          <a:p>
            <a:pPr algn="just">
              <a:lnSpc>
                <a:spcPct val="114000"/>
              </a:lnSpc>
              <a:spcBef>
                <a:spcPts val="0"/>
              </a:spcBef>
              <a:spcAft>
                <a:spcPts val="0"/>
              </a:spcAft>
            </a:pPr>
            <a:r>
              <a:rPr lang="it-IT"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L’o</a:t>
            </a:r>
            <a:r>
              <a:rPr lang="it-IT" sz="1500" b="0" i="0" kern="1200" dirty="0">
                <a:solidFill>
                  <a:schemeClr val="tx1"/>
                </a:solidFill>
                <a:effectLst/>
                <a:latin typeface="Arial" panose="020B0604020202020204" pitchFamily="34" charset="0"/>
                <a:ea typeface="+mn-ea"/>
                <a:cs typeface="Arial" panose="020B0604020202020204" pitchFamily="34" charset="0"/>
              </a:rPr>
              <a:t>biettivo è quello di studiare </a:t>
            </a:r>
            <a:r>
              <a:rPr lang="it-IT"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 problematiche del trasporto e della distribuzione di </a:t>
            </a:r>
            <a:r>
              <a:rPr lang="it-IT"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miscele di metano e idrogeno</a:t>
            </a:r>
            <a:r>
              <a:rPr lang="it-IT" sz="15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quest’ultimo </a:t>
            </a:r>
            <a:r>
              <a:rPr lang="it-IT"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percentuale superiore al limite del 2%, </a:t>
            </a:r>
            <a:r>
              <a:rPr lang="it-IT" sz="1500" dirty="0">
                <a:solidFill>
                  <a:schemeClr val="tx1"/>
                </a:solidFill>
                <a:latin typeface="Arial" panose="020B0604020202020204" pitchFamily="34" charset="0"/>
                <a:cs typeface="Arial" panose="020B0604020202020204" pitchFamily="34" charset="0"/>
              </a:rPr>
              <a:t>che ad oggi è consentito poter immettere nelle condutture di metano.</a:t>
            </a:r>
          </a:p>
        </p:txBody>
      </p:sp>
      <p:sp>
        <p:nvSpPr>
          <p:cNvPr id="4" name="Segnaposto numero diapositiva 3"/>
          <p:cNvSpPr>
            <a:spLocks noGrp="1"/>
          </p:cNvSpPr>
          <p:nvPr>
            <p:ph type="sldNum" sz="quarter" idx="5"/>
          </p:nvPr>
        </p:nvSpPr>
        <p:spPr/>
        <p:txBody>
          <a:bodyPr/>
          <a:lstStyle/>
          <a:p>
            <a:fld id="{BA4F6744-8AE7-4E2F-A01C-82FAF7F5FAD2}" type="slidenum">
              <a:rPr lang="it-IT" smtClean="0"/>
              <a:t>8</a:t>
            </a:fld>
            <a:endParaRPr lang="it-IT"/>
          </a:p>
        </p:txBody>
      </p:sp>
    </p:spTree>
    <p:extLst>
      <p:ext uri="{BB962C8B-B14F-4D97-AF65-F5344CB8AC3E}">
        <p14:creationId xmlns:p14="http://schemas.microsoft.com/office/powerpoint/2010/main" val="2704734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it-IT" sz="1300" dirty="0">
                <a:solidFill>
                  <a:schemeClr val="tx1"/>
                </a:solidFill>
                <a:effectLst/>
                <a:latin typeface="Arial" panose="020B0604020202020204" pitchFamily="34" charset="0"/>
                <a:ea typeface="Calibri" panose="020F0502020204030204" pitchFamily="34" charset="0"/>
                <a:cs typeface="Arial" panose="020B0604020202020204" pitchFamily="34" charset="0"/>
              </a:rPr>
              <a:t>Assolutamente attuale anche il tema della mobilità elettrica e a combustibile alternativo. </a:t>
            </a:r>
            <a:r>
              <a:rPr lang="it-IT" sz="1300" dirty="0">
                <a:solidFill>
                  <a:schemeClr val="tx1"/>
                </a:solidFill>
                <a:latin typeface="Arial" panose="020B0604020202020204" pitchFamily="34" charset="0"/>
                <a:cs typeface="Arial" panose="020B0604020202020204" pitchFamily="34" charset="0"/>
              </a:rPr>
              <a:t>I veicoli sono cambiati notevolmente nel corso degli anni.</a:t>
            </a:r>
          </a:p>
          <a:p>
            <a:pPr marL="0" marR="0" lvl="0" indent="0" algn="just" defTabSz="914400" rtl="0" eaLnBrk="1" fontAlgn="auto" latinLnBrk="0" hangingPunct="1">
              <a:lnSpc>
                <a:spcPct val="114000"/>
              </a:lnSpc>
              <a:spcBef>
                <a:spcPts val="0"/>
              </a:spcBef>
              <a:spcAft>
                <a:spcPts val="0"/>
              </a:spcAft>
              <a:buClrTx/>
              <a:buSzTx/>
              <a:buFontTx/>
              <a:buNone/>
              <a:tabLst/>
              <a:defRPr/>
            </a:pPr>
            <a:r>
              <a:rPr lang="it-IT" sz="1300" b="0" i="0" u="none" strike="noStrike" kern="1200" baseline="0" dirty="0">
                <a:solidFill>
                  <a:schemeClr val="tx1"/>
                </a:solidFill>
                <a:latin typeface="Arial" panose="020B0604020202020204" pitchFamily="34" charset="0"/>
                <a:ea typeface="+mn-ea"/>
                <a:cs typeface="Arial" panose="020B0604020202020204" pitchFamily="34" charset="0"/>
              </a:rPr>
              <a:t>Come noto, ad esempio, le batterie presenti nei veicoli elettrici possono produrre, in certi casi (difetti di produzione, urto, guasto anche durante la carica, ecc.), fenomeni di reazione fuggitiva (</a:t>
            </a:r>
            <a:r>
              <a:rPr lang="it-IT" sz="1300" b="0" i="1" u="none" strike="noStrike" kern="1200" baseline="0" dirty="0" err="1">
                <a:solidFill>
                  <a:schemeClr val="tx1"/>
                </a:solidFill>
                <a:latin typeface="Arial" panose="020B0604020202020204" pitchFamily="34" charset="0"/>
                <a:ea typeface="+mn-ea"/>
                <a:cs typeface="Arial" panose="020B0604020202020204" pitchFamily="34" charset="0"/>
              </a:rPr>
              <a:t>runaway</a:t>
            </a:r>
            <a:r>
              <a:rPr lang="it-IT" sz="1300" b="0" i="1" u="none" strike="noStrike" kern="1200" baseline="0" dirty="0">
                <a:solidFill>
                  <a:schemeClr val="tx1"/>
                </a:solidFill>
                <a:latin typeface="Arial" panose="020B0604020202020204" pitchFamily="34" charset="0"/>
                <a:ea typeface="+mn-ea"/>
                <a:cs typeface="Arial" panose="020B0604020202020204" pitchFamily="34" charset="0"/>
              </a:rPr>
              <a:t> termico</a:t>
            </a:r>
            <a:r>
              <a:rPr lang="it-IT" sz="1300" b="0" i="0" u="none" strike="noStrike" kern="1200" baseline="0" dirty="0">
                <a:solidFill>
                  <a:schemeClr val="tx1"/>
                </a:solidFill>
                <a:latin typeface="Arial" panose="020B0604020202020204" pitchFamily="34" charset="0"/>
                <a:ea typeface="+mn-ea"/>
                <a:cs typeface="Arial" panose="020B0604020202020204" pitchFamily="34" charset="0"/>
              </a:rPr>
              <a:t>), con conseguente surriscaldamento, incendio, produzione di gas tossici e combustibili. </a:t>
            </a:r>
          </a:p>
          <a:p>
            <a:pPr marL="0" marR="0" lvl="0" indent="0" algn="just" defTabSz="914400" rtl="0" eaLnBrk="1" fontAlgn="auto" latinLnBrk="0" hangingPunct="1">
              <a:lnSpc>
                <a:spcPct val="114000"/>
              </a:lnSpc>
              <a:spcBef>
                <a:spcPts val="0"/>
              </a:spcBef>
              <a:spcAft>
                <a:spcPts val="0"/>
              </a:spcAft>
              <a:buClrTx/>
              <a:buSzTx/>
              <a:buFontTx/>
              <a:buNone/>
              <a:tabLst/>
              <a:defRPr/>
            </a:pPr>
            <a:r>
              <a:rPr lang="it-IT" sz="1300" b="0" i="0" u="none" strike="noStrike" kern="1200" baseline="0" dirty="0">
                <a:solidFill>
                  <a:schemeClr val="tx1"/>
                </a:solidFill>
                <a:latin typeface="Arial" panose="020B0604020202020204" pitchFamily="34" charset="0"/>
                <a:ea typeface="+mn-ea"/>
                <a:cs typeface="Arial" panose="020B0604020202020204" pitchFamily="34" charset="0"/>
              </a:rPr>
              <a:t>In considerazione della crescente diffusione di questi veicoli, anche legata agli orientamenti in materia di decarbonizzazione, nel febbraio 2022 il Capo del Corpo Nazionale dei Vigili del Fuoco ha incaricato un gruppo di lavoro (VVF+ENEA) di aggiornare la </a:t>
            </a:r>
            <a:r>
              <a:rPr lang="it-IT" sz="1300" b="1" i="0" u="none" strike="noStrike" kern="1200" baseline="0" dirty="0">
                <a:solidFill>
                  <a:schemeClr val="tx1"/>
                </a:solidFill>
                <a:latin typeface="Arial" panose="020B0604020202020204" pitchFamily="34" charset="0"/>
                <a:ea typeface="+mn-ea"/>
                <a:cs typeface="Arial" panose="020B0604020202020204" pitchFamily="34" charset="0"/>
              </a:rPr>
              <a:t>normativa di prevenzione incendi relativa alle attività di autorimessa</a:t>
            </a:r>
            <a:r>
              <a:rPr lang="it-IT" sz="1300" b="0" i="0" u="none" strike="noStrike" kern="1200" baseline="0" dirty="0">
                <a:solidFill>
                  <a:schemeClr val="tx1"/>
                </a:solidFill>
                <a:latin typeface="Arial" panose="020B0604020202020204" pitchFamily="34" charset="0"/>
                <a:ea typeface="+mn-ea"/>
                <a:cs typeface="Arial" panose="020B0604020202020204" pitchFamily="34" charset="0"/>
              </a:rPr>
              <a:t>, parcamento di autoveicoli alimentati con vettori energetici innovativi e, in particolare, di veicoli elettrici e ibridi del tipo plug in. </a:t>
            </a:r>
          </a:p>
          <a:p>
            <a:pPr marL="0" marR="0" lvl="0" indent="0" algn="just" defTabSz="914400" rtl="0" eaLnBrk="1" fontAlgn="auto" latinLnBrk="0" hangingPunct="1">
              <a:lnSpc>
                <a:spcPct val="114000"/>
              </a:lnSpc>
              <a:spcBef>
                <a:spcPts val="0"/>
              </a:spcBef>
              <a:spcAft>
                <a:spcPts val="0"/>
              </a:spcAft>
              <a:buClrTx/>
              <a:buSzTx/>
              <a:buFontTx/>
              <a:buNone/>
              <a:tabLst/>
              <a:defRPr/>
            </a:pPr>
            <a:r>
              <a:rPr lang="it-IT" sz="1300" b="0" i="0" u="none" strike="noStrike" kern="1200" baseline="0" dirty="0">
                <a:solidFill>
                  <a:schemeClr val="tx1"/>
                </a:solidFill>
                <a:latin typeface="Arial" panose="020B0604020202020204" pitchFamily="34" charset="0"/>
                <a:ea typeface="+mn-ea"/>
                <a:cs typeface="Arial" panose="020B0604020202020204" pitchFamily="34" charset="0"/>
              </a:rPr>
              <a:t>Tale esigenza è nata dalla considerazione che i nuovi sistemi di propulsione dei veicoli pongono scenario di rischio, rispetto ai quali i progettisti e gli organi di controllo devono disporre di strumenti di progettazione e controllo idonei. </a:t>
            </a:r>
          </a:p>
          <a:p>
            <a:pPr algn="just"/>
            <a:endParaRPr lang="it-IT" dirty="0"/>
          </a:p>
        </p:txBody>
      </p:sp>
      <p:sp>
        <p:nvSpPr>
          <p:cNvPr id="4" name="Segnaposto numero diapositiva 3"/>
          <p:cNvSpPr>
            <a:spLocks noGrp="1"/>
          </p:cNvSpPr>
          <p:nvPr>
            <p:ph type="sldNum" sz="quarter" idx="5"/>
          </p:nvPr>
        </p:nvSpPr>
        <p:spPr/>
        <p:txBody>
          <a:bodyPr/>
          <a:lstStyle/>
          <a:p>
            <a:fld id="{BA4F6744-8AE7-4E2F-A01C-82FAF7F5FAD2}" type="slidenum">
              <a:rPr lang="it-IT" smtClean="0"/>
              <a:t>9</a:t>
            </a:fld>
            <a:endParaRPr lang="it-IT"/>
          </a:p>
        </p:txBody>
      </p:sp>
    </p:spTree>
    <p:extLst>
      <p:ext uri="{BB962C8B-B14F-4D97-AF65-F5344CB8AC3E}">
        <p14:creationId xmlns:p14="http://schemas.microsoft.com/office/powerpoint/2010/main" val="172466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3397250" y="498475"/>
            <a:ext cx="5278438" cy="431800"/>
          </a:xfrm>
          <a:prstGeom prst="rect">
            <a:avLst/>
          </a:prstGeom>
          <a:solidFill>
            <a:srgbClr val="99000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468313" y="1412875"/>
            <a:ext cx="8229600"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cxnSp>
        <p:nvCxnSpPr>
          <p:cNvPr id="1028" name="Connettore 1 4"/>
          <p:cNvCxnSpPr>
            <a:cxnSpLocks noChangeShapeType="1"/>
          </p:cNvCxnSpPr>
          <p:nvPr/>
        </p:nvCxnSpPr>
        <p:spPr bwMode="auto">
          <a:xfrm>
            <a:off x="469900" y="6291263"/>
            <a:ext cx="8226425" cy="1587"/>
          </a:xfrm>
          <a:prstGeom prst="line">
            <a:avLst/>
          </a:prstGeom>
          <a:noFill/>
          <a:ln w="9525" algn="ctr">
            <a:solidFill>
              <a:srgbClr val="990000"/>
            </a:solidFill>
            <a:round/>
            <a:headEnd/>
            <a:tailEnd/>
          </a:ln>
        </p:spPr>
      </p:cxnSp>
      <p:pic>
        <p:nvPicPr>
          <p:cNvPr id="1029" name="Picture 21" descr="F:\nuovi loghi ministero\mdi_ml_tricolore_3d.tif"/>
          <p:cNvPicPr>
            <a:picLocks noChangeAspect="1" noChangeArrowheads="1"/>
          </p:cNvPicPr>
          <p:nvPr userDrawn="1"/>
        </p:nvPicPr>
        <p:blipFill>
          <a:blip r:embed="rId5" cstate="print"/>
          <a:srcRect t="11320" b="19707"/>
          <a:stretch>
            <a:fillRect/>
          </a:stretch>
        </p:blipFill>
        <p:spPr bwMode="auto">
          <a:xfrm>
            <a:off x="323850" y="404813"/>
            <a:ext cx="2001838" cy="574675"/>
          </a:xfrm>
          <a:prstGeom prst="rect">
            <a:avLst/>
          </a:prstGeom>
          <a:noFill/>
          <a:ln w="9525">
            <a:noFill/>
            <a:miter lim="800000"/>
            <a:headEnd/>
            <a:tailEnd/>
          </a:ln>
        </p:spPr>
      </p:pic>
      <p:pic>
        <p:nvPicPr>
          <p:cNvPr id="1030" name="Picture 2" descr="C:\Users\Raffaella\Pictures\Agresta\Immagine1.png"/>
          <p:cNvPicPr>
            <a:picLocks noChangeAspect="1" noChangeArrowheads="1"/>
          </p:cNvPicPr>
          <p:nvPr userDrawn="1"/>
        </p:nvPicPr>
        <p:blipFill>
          <a:blip r:embed="rId6" cstate="print"/>
          <a:srcRect l="59886"/>
          <a:stretch>
            <a:fillRect/>
          </a:stretch>
        </p:blipFill>
        <p:spPr bwMode="auto">
          <a:xfrm>
            <a:off x="2195513" y="430213"/>
            <a:ext cx="576262" cy="5603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56" r:id="rId1"/>
    <p:sldLayoutId id="2147484557" r:id="rId2"/>
    <p:sldLayoutId id="2147484562" r:id="rId3"/>
  </p:sldLayoutIdLst>
  <p:hf hdr="0" ftr="0" dt="0"/>
  <p:txStyles>
    <p:titleStyle>
      <a:lvl1pPr algn="ctr" rtl="0" eaLnBrk="0" fontAlgn="base" hangingPunct="0">
        <a:spcBef>
          <a:spcPct val="0"/>
        </a:spcBef>
        <a:spcAft>
          <a:spcPct val="0"/>
        </a:spcAft>
        <a:defRPr sz="2000" kern="1200">
          <a:solidFill>
            <a:schemeClr val="bg1"/>
          </a:solidFill>
          <a:latin typeface="+mj-lt"/>
          <a:ea typeface="+mj-ea"/>
          <a:cs typeface="+mj-cs"/>
        </a:defRPr>
      </a:lvl1pPr>
      <a:lvl2pPr algn="ctr" rtl="0" eaLnBrk="0" fontAlgn="base" hangingPunct="0">
        <a:spcBef>
          <a:spcPct val="0"/>
        </a:spcBef>
        <a:spcAft>
          <a:spcPct val="0"/>
        </a:spcAft>
        <a:defRPr sz="2000">
          <a:solidFill>
            <a:schemeClr val="bg1"/>
          </a:solidFill>
          <a:latin typeface="Arial" charset="0"/>
        </a:defRPr>
      </a:lvl2pPr>
      <a:lvl3pPr algn="ctr" rtl="0" eaLnBrk="0" fontAlgn="base" hangingPunct="0">
        <a:spcBef>
          <a:spcPct val="0"/>
        </a:spcBef>
        <a:spcAft>
          <a:spcPct val="0"/>
        </a:spcAft>
        <a:defRPr sz="2000">
          <a:solidFill>
            <a:schemeClr val="bg1"/>
          </a:solidFill>
          <a:latin typeface="Arial" charset="0"/>
        </a:defRPr>
      </a:lvl3pPr>
      <a:lvl4pPr algn="ctr" rtl="0" eaLnBrk="0" fontAlgn="base" hangingPunct="0">
        <a:spcBef>
          <a:spcPct val="0"/>
        </a:spcBef>
        <a:spcAft>
          <a:spcPct val="0"/>
        </a:spcAft>
        <a:defRPr sz="2000">
          <a:solidFill>
            <a:schemeClr val="bg1"/>
          </a:solidFill>
          <a:latin typeface="Arial" charset="0"/>
        </a:defRPr>
      </a:lvl4pPr>
      <a:lvl5pPr algn="ctr" rtl="0" eaLnBrk="0" fontAlgn="base" hangingPunct="0">
        <a:spcBef>
          <a:spcPct val="0"/>
        </a:spcBef>
        <a:spcAft>
          <a:spcPct val="0"/>
        </a:spcAft>
        <a:defRPr sz="2000">
          <a:solidFill>
            <a:schemeClr val="bg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1.jpe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6.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11" Type="http://schemas.microsoft.com/office/2007/relationships/hdphoto" Target="../media/hdphoto2.wdp"/><Relationship Id="rId5" Type="http://schemas.openxmlformats.org/officeDocument/2006/relationships/image" Target="../media/image33.png"/><Relationship Id="rId10"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36.jpeg"/></Relationships>
</file>

<file path=ppt/slides/_rels/slide1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7.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38.jpe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1.jpe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44.pn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21.jpe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7.jpe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19.png"/><Relationship Id="rId4" Type="http://schemas.openxmlformats.org/officeDocument/2006/relationships/image" Target="../media/image28.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uppo 6"/>
          <p:cNvGrpSpPr>
            <a:grpSpLocks/>
          </p:cNvGrpSpPr>
          <p:nvPr/>
        </p:nvGrpSpPr>
        <p:grpSpPr bwMode="auto">
          <a:xfrm>
            <a:off x="0" y="0"/>
            <a:ext cx="9144000" cy="1658938"/>
            <a:chOff x="76200" y="66675"/>
            <a:chExt cx="9753600" cy="1619250"/>
          </a:xfrm>
        </p:grpSpPr>
        <p:pic>
          <p:nvPicPr>
            <p:cNvPr id="5131" name="Immagine 1"/>
            <p:cNvPicPr>
              <a:picLocks noChangeAspect="1" noChangeArrowheads="1"/>
            </p:cNvPicPr>
            <p:nvPr/>
          </p:nvPicPr>
          <p:blipFill>
            <a:blip r:embed="rId3" cstate="print"/>
            <a:srcRect/>
            <a:stretch>
              <a:fillRect/>
            </a:stretch>
          </p:blipFill>
          <p:spPr bwMode="auto">
            <a:xfrm>
              <a:off x="76200" y="66675"/>
              <a:ext cx="9753600" cy="1619250"/>
            </a:xfrm>
            <a:prstGeom prst="rect">
              <a:avLst/>
            </a:prstGeom>
            <a:noFill/>
            <a:ln w="9525">
              <a:noFill/>
              <a:miter lim="800000"/>
              <a:headEnd/>
              <a:tailEnd/>
            </a:ln>
          </p:spPr>
        </p:pic>
        <p:sp>
          <p:nvSpPr>
            <p:cNvPr id="2" name="Text Box 6"/>
            <p:cNvSpPr txBox="1">
              <a:spLocks noChangeArrowheads="1"/>
            </p:cNvSpPr>
            <p:nvPr/>
          </p:nvSpPr>
          <p:spPr bwMode="auto">
            <a:xfrm>
              <a:off x="1419014" y="1092458"/>
              <a:ext cx="7335520" cy="568675"/>
            </a:xfrm>
            <a:prstGeom prst="rect">
              <a:avLst/>
            </a:prstGeom>
            <a:noFill/>
            <a:ln>
              <a:noFill/>
            </a:ln>
            <a:effectLst/>
          </p:spPr>
          <p:txBody>
            <a:bodyPr>
              <a:spAutoFit/>
            </a:bodyPr>
            <a:lstStyle/>
            <a:p>
              <a:pPr algn="ctr" eaLnBrk="1" hangingPunct="1">
                <a:lnSpc>
                  <a:spcPct val="90000"/>
                </a:lnSpc>
                <a:spcBef>
                  <a:spcPct val="50000"/>
                </a:spcBef>
                <a:defRPr/>
              </a:pPr>
              <a:r>
                <a:rPr lang="it-IT" altLang="it-IT" sz="1400">
                  <a:solidFill>
                    <a:schemeClr val="bg1"/>
                  </a:solidFill>
                  <a:effectLst>
                    <a:outerShdw blurRad="38100" dist="38100" dir="2700000" algn="tl">
                      <a:srgbClr val="C0C0C0"/>
                    </a:outerShdw>
                  </a:effectLst>
                  <a:latin typeface="Verdana" pitchFamily="34" charset="0"/>
                </a:rPr>
                <a:t>Direzione Centrale Prevenzione e Sicurezza Tecnica</a:t>
              </a:r>
            </a:p>
            <a:p>
              <a:pPr algn="ctr" eaLnBrk="1" hangingPunct="1">
                <a:lnSpc>
                  <a:spcPct val="90000"/>
                </a:lnSpc>
                <a:spcBef>
                  <a:spcPct val="50000"/>
                </a:spcBef>
                <a:defRPr/>
              </a:pPr>
              <a:r>
                <a:rPr lang="it-IT" altLang="it-IT" sz="1400">
                  <a:solidFill>
                    <a:schemeClr val="bg1"/>
                  </a:solidFill>
                  <a:effectLst>
                    <a:outerShdw blurRad="38100" dist="38100" dir="2700000" algn="tl">
                      <a:srgbClr val="C0C0C0"/>
                    </a:outerShdw>
                  </a:effectLst>
                  <a:latin typeface="Verdana" pitchFamily="34" charset="0"/>
                </a:rPr>
                <a:t>Direzione Centrale per la Formazione</a:t>
              </a:r>
            </a:p>
          </p:txBody>
        </p:sp>
      </p:grpSp>
      <p:grpSp>
        <p:nvGrpSpPr>
          <p:cNvPr id="5124" name="Gruppo 6"/>
          <p:cNvGrpSpPr>
            <a:grpSpLocks/>
          </p:cNvGrpSpPr>
          <p:nvPr/>
        </p:nvGrpSpPr>
        <p:grpSpPr bwMode="auto">
          <a:xfrm>
            <a:off x="0" y="0"/>
            <a:ext cx="9144000" cy="1658938"/>
            <a:chOff x="76200" y="66675"/>
            <a:chExt cx="9753600" cy="1619250"/>
          </a:xfrm>
        </p:grpSpPr>
        <p:pic>
          <p:nvPicPr>
            <p:cNvPr id="5129" name="Immagine 1"/>
            <p:cNvPicPr>
              <a:picLocks noChangeAspect="1" noChangeArrowheads="1"/>
            </p:cNvPicPr>
            <p:nvPr/>
          </p:nvPicPr>
          <p:blipFill>
            <a:blip r:embed="rId3" cstate="print"/>
            <a:srcRect/>
            <a:stretch>
              <a:fillRect/>
            </a:stretch>
          </p:blipFill>
          <p:spPr bwMode="auto">
            <a:xfrm>
              <a:off x="76200" y="66675"/>
              <a:ext cx="9753600" cy="1619250"/>
            </a:xfrm>
            <a:prstGeom prst="rect">
              <a:avLst/>
            </a:prstGeom>
            <a:noFill/>
            <a:ln w="9525">
              <a:noFill/>
              <a:miter lim="800000"/>
              <a:headEnd/>
              <a:tailEnd/>
            </a:ln>
          </p:spPr>
        </p:pic>
        <p:sp>
          <p:nvSpPr>
            <p:cNvPr id="9" name="Text Box 6"/>
            <p:cNvSpPr txBox="1">
              <a:spLocks noChangeArrowheads="1"/>
            </p:cNvSpPr>
            <p:nvPr/>
          </p:nvSpPr>
          <p:spPr bwMode="auto">
            <a:xfrm>
              <a:off x="1419014" y="1092458"/>
              <a:ext cx="8219307" cy="587308"/>
            </a:xfrm>
            <a:prstGeom prst="rect">
              <a:avLst/>
            </a:prstGeom>
            <a:noFill/>
            <a:ln>
              <a:noFill/>
            </a:ln>
            <a:effectLst/>
          </p:spPr>
          <p:txBody>
            <a:bodyPr wrap="square">
              <a:spAutoFit/>
            </a:bodyPr>
            <a:lstStyle/>
            <a:p>
              <a:pPr algn="ctr" eaLnBrk="1" hangingPunct="1">
                <a:lnSpc>
                  <a:spcPct val="90000"/>
                </a:lnSpc>
                <a:spcBef>
                  <a:spcPct val="50000"/>
                </a:spcBef>
                <a:defRPr/>
              </a:pPr>
              <a:r>
                <a:rPr lang="it-IT" altLang="it-IT" sz="1500" dirty="0">
                  <a:solidFill>
                    <a:schemeClr val="bg1"/>
                  </a:solidFill>
                  <a:effectLst>
                    <a:outerShdw blurRad="38100" dist="38100" dir="2700000" algn="tl">
                      <a:srgbClr val="C0C0C0"/>
                    </a:outerShdw>
                  </a:effectLst>
                  <a:latin typeface="+mj-lt"/>
                </a:rPr>
                <a:t>Direzione Centrale per la Prevenzione e la Sicurezza Tecnica, Antincendio ed Energetica</a:t>
              </a:r>
            </a:p>
            <a:p>
              <a:pPr algn="ctr" eaLnBrk="1" hangingPunct="1">
                <a:lnSpc>
                  <a:spcPct val="90000"/>
                </a:lnSpc>
                <a:spcBef>
                  <a:spcPct val="50000"/>
                </a:spcBef>
                <a:defRPr/>
              </a:pPr>
              <a:endParaRPr lang="it-IT" altLang="it-IT" sz="1400" dirty="0">
                <a:solidFill>
                  <a:schemeClr val="bg1"/>
                </a:solidFill>
                <a:effectLst>
                  <a:outerShdw blurRad="38100" dist="38100" dir="2700000" algn="tl">
                    <a:srgbClr val="C0C0C0"/>
                  </a:outerShdw>
                </a:effectLst>
                <a:latin typeface="Verdana" pitchFamily="34" charset="0"/>
              </a:endParaRPr>
            </a:p>
          </p:txBody>
        </p:sp>
      </p:grpSp>
      <p:sp>
        <p:nvSpPr>
          <p:cNvPr id="11" name="CasellaDiTesto 3"/>
          <p:cNvSpPr txBox="1">
            <a:spLocks noChangeArrowheads="1"/>
          </p:cNvSpPr>
          <p:nvPr/>
        </p:nvSpPr>
        <p:spPr bwMode="auto">
          <a:xfrm>
            <a:off x="431540" y="3717032"/>
            <a:ext cx="8280920" cy="1384995"/>
          </a:xfrm>
          <a:prstGeom prst="rect">
            <a:avLst/>
          </a:prstGeom>
          <a:noFill/>
          <a:ln w="9525">
            <a:noFill/>
            <a:miter lim="800000"/>
            <a:headEnd/>
            <a:tailEnd/>
          </a:ln>
        </p:spPr>
        <p:txBody>
          <a:bodyPr wrap="square">
            <a:spAutoFit/>
          </a:bodyPr>
          <a:lstStyle/>
          <a:p>
            <a:pPr algn="ctr">
              <a:spcBef>
                <a:spcPct val="20000"/>
              </a:spcBef>
            </a:pPr>
            <a:r>
              <a:rPr lang="it-IT" sz="2800" b="1" dirty="0">
                <a:latin typeface="Times New Roman" panose="02020603050405020304" pitchFamily="18" charset="0"/>
                <a:cs typeface="Times New Roman" panose="02020603050405020304" pitchFamily="18" charset="0"/>
              </a:rPr>
              <a:t> «SICUREZZA TECNICA E TRANSIZIONE ENERGETICA: RISULTATI CONSEGUITI, STATO DELL’ARTE E NOVITÀ NORMATIVE»</a:t>
            </a:r>
            <a:endParaRPr lang="it-IT" altLang="it-IT" sz="3600" b="1" dirty="0">
              <a:solidFill>
                <a:srgbClr val="000066"/>
              </a:solidFill>
              <a:highlight>
                <a:srgbClr val="FFFF00"/>
              </a:highlight>
              <a:latin typeface="Times New Roman" panose="02020603050405020304" pitchFamily="18" charset="0"/>
              <a:cs typeface="Times New Roman" panose="02020603050405020304" pitchFamily="18" charset="0"/>
            </a:endParaRPr>
          </a:p>
        </p:txBody>
      </p:sp>
      <p:sp>
        <p:nvSpPr>
          <p:cNvPr id="12" name="Rettangolo 11"/>
          <p:cNvSpPr/>
          <p:nvPr/>
        </p:nvSpPr>
        <p:spPr>
          <a:xfrm>
            <a:off x="539552" y="5589240"/>
            <a:ext cx="2980303" cy="634020"/>
          </a:xfrm>
          <a:prstGeom prst="rect">
            <a:avLst/>
          </a:prstGeom>
        </p:spPr>
        <p:txBody>
          <a:bodyPr wrap="none">
            <a:spAutoFit/>
          </a:bodyPr>
          <a:lstStyle/>
          <a:p>
            <a:pPr algn="ctr">
              <a:spcBef>
                <a:spcPct val="20000"/>
              </a:spcBef>
            </a:pPr>
            <a:r>
              <a:rPr lang="it-IT" altLang="it-IT" sz="1600" b="1" i="1" dirty="0">
                <a:solidFill>
                  <a:srgbClr val="000066"/>
                </a:solidFill>
                <a:latin typeface="Amiri" pitchFamily="2" charset="-78"/>
                <a:cs typeface="Amiri" pitchFamily="2" charset="-78"/>
              </a:rPr>
              <a:t>Milano, 18 giugno 2026</a:t>
            </a:r>
          </a:p>
          <a:p>
            <a:pPr algn="ctr">
              <a:spcBef>
                <a:spcPct val="20000"/>
              </a:spcBef>
            </a:pPr>
            <a:r>
              <a:rPr lang="it-IT" altLang="it-IT" sz="1600" b="1" i="1" dirty="0">
                <a:solidFill>
                  <a:srgbClr val="000066"/>
                </a:solidFill>
                <a:latin typeface="Amiri" pitchFamily="2" charset="-78"/>
                <a:cs typeface="Amiri" pitchFamily="2" charset="-78"/>
              </a:rPr>
              <a:t>Aula Rogers Politecnico di Milano</a:t>
            </a:r>
          </a:p>
        </p:txBody>
      </p:sp>
      <p:sp>
        <p:nvSpPr>
          <p:cNvPr id="13" name="CasellaDiTesto 3"/>
          <p:cNvSpPr txBox="1">
            <a:spLocks noChangeArrowheads="1"/>
          </p:cNvSpPr>
          <p:nvPr/>
        </p:nvSpPr>
        <p:spPr bwMode="auto">
          <a:xfrm>
            <a:off x="4211960" y="5589240"/>
            <a:ext cx="4752528" cy="634020"/>
          </a:xfrm>
          <a:prstGeom prst="rect">
            <a:avLst/>
          </a:prstGeom>
          <a:noFill/>
          <a:ln w="9525">
            <a:noFill/>
            <a:miter lim="800000"/>
            <a:headEnd/>
            <a:tailEnd/>
          </a:ln>
        </p:spPr>
        <p:txBody>
          <a:bodyPr wrap="square">
            <a:spAutoFit/>
          </a:bodyPr>
          <a:lstStyle/>
          <a:p>
            <a:pPr algn="ctr">
              <a:spcBef>
                <a:spcPct val="20000"/>
              </a:spcBef>
            </a:pPr>
            <a:r>
              <a:rPr lang="it-IT" altLang="it-IT" sz="1600" b="1" i="1" dirty="0">
                <a:solidFill>
                  <a:srgbClr val="000066"/>
                </a:solidFill>
                <a:latin typeface="Amiri" pitchFamily="2" charset="-78"/>
                <a:cs typeface="Amiri" pitchFamily="2" charset="-78"/>
              </a:rPr>
              <a:t>Ing. Paolo Bruno De Paola</a:t>
            </a:r>
          </a:p>
          <a:p>
            <a:pPr algn="ctr">
              <a:spcBef>
                <a:spcPct val="20000"/>
              </a:spcBef>
            </a:pPr>
            <a:r>
              <a:rPr lang="it-IT" altLang="it-IT" sz="1600" b="1" i="1" dirty="0">
                <a:solidFill>
                  <a:srgbClr val="000066"/>
                </a:solidFill>
                <a:latin typeface="Amiri" pitchFamily="2" charset="-78"/>
                <a:cs typeface="Amiri" pitchFamily="2" charset="-78"/>
              </a:rPr>
              <a:t>Dirigente Ufficio Rischio Industriali ed Energetici</a:t>
            </a:r>
          </a:p>
        </p:txBody>
      </p:sp>
      <p:pic>
        <p:nvPicPr>
          <p:cNvPr id="7" name="Immagine 6">
            <a:extLst>
              <a:ext uri="{FF2B5EF4-FFF2-40B4-BE49-F238E27FC236}">
                <a16:creationId xmlns:a16="http://schemas.microsoft.com/office/drawing/2014/main" id="{82C43BFD-A129-85B5-1E20-3B3ADD485097}"/>
              </a:ext>
            </a:extLst>
          </p:cNvPr>
          <p:cNvPicPr>
            <a:picLocks noChangeAspect="1"/>
          </p:cNvPicPr>
          <p:nvPr/>
        </p:nvPicPr>
        <p:blipFill>
          <a:blip r:embed="rId4"/>
          <a:stretch>
            <a:fillRect/>
          </a:stretch>
        </p:blipFill>
        <p:spPr>
          <a:xfrm>
            <a:off x="1826522" y="1668408"/>
            <a:ext cx="5490956" cy="1760592"/>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9F025-9832-CEFC-2D95-7FA64327F15E}"/>
            </a:ext>
          </a:extLst>
        </p:cNvPr>
        <p:cNvGrpSpPr/>
        <p:nvPr/>
      </p:nvGrpSpPr>
      <p:grpSpPr>
        <a:xfrm>
          <a:off x="0" y="0"/>
          <a:ext cx="0" cy="0"/>
          <a:chOff x="0" y="0"/>
          <a:chExt cx="0" cy="0"/>
        </a:xfrm>
      </p:grpSpPr>
      <p:sp>
        <p:nvSpPr>
          <p:cNvPr id="16" name="CasellaDiTesto 15">
            <a:extLst>
              <a:ext uri="{FF2B5EF4-FFF2-40B4-BE49-F238E27FC236}">
                <a16:creationId xmlns:a16="http://schemas.microsoft.com/office/drawing/2014/main" id="{3D5450DE-06DD-DEE3-05B2-C02190A28665}"/>
              </a:ext>
            </a:extLst>
          </p:cNvPr>
          <p:cNvSpPr txBox="1"/>
          <p:nvPr/>
        </p:nvSpPr>
        <p:spPr>
          <a:xfrm>
            <a:off x="307509" y="2636912"/>
            <a:ext cx="2897252" cy="253916"/>
          </a:xfrm>
          <a:prstGeom prst="rect">
            <a:avLst/>
          </a:prstGeom>
          <a:noFill/>
        </p:spPr>
        <p:txBody>
          <a:bodyPr wrap="square">
            <a:spAutoFit/>
          </a:bodyPr>
          <a:lstStyle/>
          <a:p>
            <a:r>
              <a:rPr lang="it-IT" sz="1050" dirty="0">
                <a:solidFill>
                  <a:schemeClr val="bg1">
                    <a:lumMod val="65000"/>
                  </a:schemeClr>
                </a:solidFill>
                <a:cs typeface="Segoe UI" panose="020B0502040204020203" pitchFamily="34" charset="0"/>
              </a:rPr>
              <a:t>Gruppo di lavoro coordinato dal MASE</a:t>
            </a:r>
          </a:p>
        </p:txBody>
      </p:sp>
      <p:pic>
        <p:nvPicPr>
          <p:cNvPr id="4104" name="Picture 8" descr="8+ Hundred Carbon Sequestration Icon Royalty-Free Images, Stock Photos &amp;  Pictures | Shutterstock">
            <a:extLst>
              <a:ext uri="{FF2B5EF4-FFF2-40B4-BE49-F238E27FC236}">
                <a16:creationId xmlns:a16="http://schemas.microsoft.com/office/drawing/2014/main" id="{56AD6E1A-AED1-1C0E-1D2F-19E65FE7F4A4}"/>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16349" t="16890" r="10208" b="20468"/>
          <a:stretch>
            <a:fillRect/>
          </a:stretch>
        </p:blipFill>
        <p:spPr bwMode="auto">
          <a:xfrm>
            <a:off x="7526463" y="1039100"/>
            <a:ext cx="1489772" cy="1270673"/>
          </a:xfrm>
          <a:prstGeom prst="rect">
            <a:avLst/>
          </a:prstGeom>
          <a:noFill/>
          <a:extLst>
            <a:ext uri="{909E8E84-426E-40DD-AFC4-6F175D3DCCD1}">
              <a14:hiddenFill xmlns:a14="http://schemas.microsoft.com/office/drawing/2010/main">
                <a:solidFill>
                  <a:srgbClr val="FFFFFF"/>
                </a:solidFill>
              </a14:hiddenFill>
            </a:ext>
          </a:extLst>
        </p:spPr>
      </p:pic>
      <p:sp>
        <p:nvSpPr>
          <p:cNvPr id="25" name="CasellaDiTesto 24">
            <a:extLst>
              <a:ext uri="{FF2B5EF4-FFF2-40B4-BE49-F238E27FC236}">
                <a16:creationId xmlns:a16="http://schemas.microsoft.com/office/drawing/2014/main" id="{E46E717A-F8C2-F0E2-D79B-E1E76DA53BE3}"/>
              </a:ext>
            </a:extLst>
          </p:cNvPr>
          <p:cNvSpPr txBox="1"/>
          <p:nvPr/>
        </p:nvSpPr>
        <p:spPr>
          <a:xfrm>
            <a:off x="432034" y="5318523"/>
            <a:ext cx="5724204" cy="900246"/>
          </a:xfrm>
          <a:prstGeom prst="rect">
            <a:avLst/>
          </a:prstGeom>
          <a:noFill/>
        </p:spPr>
        <p:txBody>
          <a:bodyPr wrap="square">
            <a:spAutoFit/>
          </a:bodyPr>
          <a:lstStyle/>
          <a:p>
            <a:pPr algn="just"/>
            <a:r>
              <a:rPr lang="it-IT" sz="1050" baseline="30000" dirty="0">
                <a:cs typeface="Segoe UI" panose="020B0502040204020203" pitchFamily="34" charset="0"/>
              </a:rPr>
              <a:t>(*) </a:t>
            </a:r>
            <a:r>
              <a:rPr lang="it-IT" sz="1050" dirty="0">
                <a:cs typeface="Segoe UI" panose="020B0502040204020203" pitchFamily="34" charset="0"/>
              </a:rPr>
              <a:t>Prevista dal D.L. 9 dicembre 2023, n. 181, recante </a:t>
            </a:r>
            <a:r>
              <a:rPr lang="it-IT" sz="1050" i="1" dirty="0">
                <a:cs typeface="Segoe UI" panose="020B0502040204020203" pitchFamily="34" charset="0"/>
              </a:rPr>
              <a:t>«Disposizioni urgenti per la sicurezza energetica del Paese, la promozione del ricorso alle fonti rinnovabili di energia, il sostegno alle imprese a forte consumo di energia e in materia di ricostruzione nei territori colpiti dagli eccezionali eventi alluvionali verificatisi a partire dal 1° maggio 2023»</a:t>
            </a:r>
            <a:r>
              <a:rPr lang="it-IT" sz="1050" dirty="0">
                <a:cs typeface="Segoe UI" panose="020B0502040204020203" pitchFamily="34" charset="0"/>
              </a:rPr>
              <a:t>, convertito con modificazioni dalla L. 2 febbraio 2024, n. 11</a:t>
            </a:r>
          </a:p>
        </p:txBody>
      </p:sp>
      <p:sp>
        <p:nvSpPr>
          <p:cNvPr id="3" name="Rectangle 2">
            <a:extLst>
              <a:ext uri="{FF2B5EF4-FFF2-40B4-BE49-F238E27FC236}">
                <a16:creationId xmlns:a16="http://schemas.microsoft.com/office/drawing/2014/main" id="{BB30E0A2-6CC2-7498-AD65-337092333C84}"/>
              </a:ext>
            </a:extLst>
          </p:cNvPr>
          <p:cNvSpPr>
            <a:spLocks noChangeArrowheads="1"/>
          </p:cNvSpPr>
          <p:nvPr/>
        </p:nvSpPr>
        <p:spPr bwMode="auto">
          <a:xfrm>
            <a:off x="3347864" y="476672"/>
            <a:ext cx="5616749" cy="432048"/>
          </a:xfrm>
          <a:prstGeom prst="rect">
            <a:avLst/>
          </a:prstGeom>
          <a:solidFill>
            <a:srgbClr val="990000"/>
          </a:solidFill>
          <a:ln w="12700">
            <a:noFill/>
            <a:miter lim="800000"/>
            <a:headEnd/>
            <a:tailEnd/>
          </a:ln>
        </p:spPr>
        <p:txBody>
          <a:bodyPr anchor="ctr"/>
          <a:lstStyle/>
          <a:p>
            <a:pPr algn="ctr"/>
            <a:r>
              <a:rPr lang="en-US" sz="2000" i="1" dirty="0">
                <a:solidFill>
                  <a:schemeClr val="bg1"/>
                </a:solidFill>
                <a:latin typeface="+mj-lt"/>
              </a:rPr>
              <a:t>Carbon Capture and Storage </a:t>
            </a:r>
            <a:r>
              <a:rPr lang="en-US" sz="2000" dirty="0">
                <a:solidFill>
                  <a:schemeClr val="bg1"/>
                </a:solidFill>
                <a:latin typeface="+mj-lt"/>
              </a:rPr>
              <a:t>(CCS)</a:t>
            </a:r>
          </a:p>
        </p:txBody>
      </p:sp>
      <p:sp>
        <p:nvSpPr>
          <p:cNvPr id="4" name="Rettangolo con angoli arrotondati 3">
            <a:extLst>
              <a:ext uri="{FF2B5EF4-FFF2-40B4-BE49-F238E27FC236}">
                <a16:creationId xmlns:a16="http://schemas.microsoft.com/office/drawing/2014/main" id="{B2386106-9560-60D2-961B-2E7128AA8A91}"/>
              </a:ext>
            </a:extLst>
          </p:cNvPr>
          <p:cNvSpPr/>
          <p:nvPr/>
        </p:nvSpPr>
        <p:spPr>
          <a:xfrm>
            <a:off x="323762" y="3310716"/>
            <a:ext cx="8091148" cy="900247"/>
          </a:xfrm>
          <a:prstGeom prst="roundRect">
            <a:avLst>
              <a:gd name="adj" fmla="val 10502"/>
            </a:avLst>
          </a:prstGeom>
          <a:solidFill>
            <a:schemeClr val="accent6">
              <a:lumMod val="60000"/>
              <a:lumOff val="40000"/>
              <a:alpha val="2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
        <p:nvSpPr>
          <p:cNvPr id="5" name="CasellaDiTesto 3">
            <a:extLst>
              <a:ext uri="{FF2B5EF4-FFF2-40B4-BE49-F238E27FC236}">
                <a16:creationId xmlns:a16="http://schemas.microsoft.com/office/drawing/2014/main" id="{AA8F5539-8C96-00DA-FD50-CA0D55A2CD48}"/>
              </a:ext>
            </a:extLst>
          </p:cNvPr>
          <p:cNvSpPr txBox="1"/>
          <p:nvPr/>
        </p:nvSpPr>
        <p:spPr>
          <a:xfrm>
            <a:off x="1115616" y="3356992"/>
            <a:ext cx="7299293" cy="830997"/>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600" b="1" dirty="0">
                <a:cs typeface="Segoe UI" panose="020B0502040204020203" pitchFamily="34" charset="0"/>
              </a:rPr>
              <a:t>Regola tecnica per la progettazione, la costruzione, il collaudo, l’esercizio e la sorveglianza della rete di condutture, comprese le stazioni intermedie di pompaggio, per il trasporto di CO</a:t>
            </a:r>
            <a:r>
              <a:rPr lang="it-IT" sz="1600" b="1" baseline="-25000" dirty="0">
                <a:cs typeface="Segoe UI" panose="020B0502040204020203" pitchFamily="34" charset="0"/>
              </a:rPr>
              <a:t>2</a:t>
            </a:r>
            <a:r>
              <a:rPr lang="it-IT" sz="1600" b="1" dirty="0">
                <a:cs typeface="Segoe UI" panose="020B0502040204020203" pitchFamily="34" charset="0"/>
              </a:rPr>
              <a:t> al sito di stoccaggio.</a:t>
            </a:r>
            <a:endParaRPr lang="it-IT" sz="1600" b="1" i="1" dirty="0">
              <a:cs typeface="Segoe UI" panose="020B0502040204020203" pitchFamily="34" charset="0"/>
            </a:endParaRPr>
          </a:p>
        </p:txBody>
      </p:sp>
      <p:pic>
        <p:nvPicPr>
          <p:cNvPr id="9" name="Picture 10" descr="Freccia Rossa PNG per il download gratuito">
            <a:extLst>
              <a:ext uri="{FF2B5EF4-FFF2-40B4-BE49-F238E27FC236}">
                <a16:creationId xmlns:a16="http://schemas.microsoft.com/office/drawing/2014/main" id="{6629F1E6-2B9F-EC07-6237-28C782AFEB99}"/>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091838">
            <a:off x="3780203" y="2678745"/>
            <a:ext cx="696786" cy="6967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cona Dell'obiettivo, Simbolo Di Obiettivo Di Affari Illustrazione  Vettoriale - Illustrazione di sfida, fortuna: 111824107">
            <a:extLst>
              <a:ext uri="{FF2B5EF4-FFF2-40B4-BE49-F238E27FC236}">
                <a16:creationId xmlns:a16="http://schemas.microsoft.com/office/drawing/2014/main" id="{DD918ADD-BF50-67D1-B5DC-DBAF26C57790}"/>
              </a:ext>
            </a:extLst>
          </p:cNvPr>
          <p:cNvPicPr>
            <a:picLocks noChangeAspect="1" noChangeArrowheads="1"/>
          </p:cNvPicPr>
          <p:nvPr/>
        </p:nvPicPr>
        <p:blipFill rotWithShape="1">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16815" t="13226" r="15629" b="15037"/>
          <a:stretch>
            <a:fillRect/>
          </a:stretch>
        </p:blipFill>
        <p:spPr bwMode="auto">
          <a:xfrm>
            <a:off x="443102" y="3366028"/>
            <a:ext cx="601787" cy="639036"/>
          </a:xfrm>
          <a:prstGeom prst="rect">
            <a:avLst/>
          </a:prstGeom>
          <a:noFill/>
          <a:extLst>
            <a:ext uri="{909E8E84-426E-40DD-AFC4-6F175D3DCCD1}">
              <a14:hiddenFill xmlns:a14="http://schemas.microsoft.com/office/drawing/2010/main">
                <a:solidFill>
                  <a:srgbClr val="FFFFFF"/>
                </a:solidFill>
              </a14:hiddenFill>
            </a:ext>
          </a:extLst>
        </p:spPr>
      </p:pic>
      <p:sp>
        <p:nvSpPr>
          <p:cNvPr id="22" name="CasellaDiTesto 21">
            <a:extLst>
              <a:ext uri="{FF2B5EF4-FFF2-40B4-BE49-F238E27FC236}">
                <a16:creationId xmlns:a16="http://schemas.microsoft.com/office/drawing/2014/main" id="{0029A064-D540-7239-424C-839CE9D5C671}"/>
              </a:ext>
            </a:extLst>
          </p:cNvPr>
          <p:cNvSpPr txBox="1"/>
          <p:nvPr/>
        </p:nvSpPr>
        <p:spPr>
          <a:xfrm>
            <a:off x="287067" y="4191471"/>
            <a:ext cx="8645889" cy="461665"/>
          </a:xfrm>
          <a:prstGeom prst="rect">
            <a:avLst/>
          </a:prstGeom>
          <a:noFill/>
        </p:spPr>
        <p:txBody>
          <a:bodyPr wrap="square">
            <a:spAutoFit/>
          </a:bodyPr>
          <a:lstStyle/>
          <a:p>
            <a:pPr algn="just"/>
            <a:r>
              <a:rPr lang="it-IT" sz="1200" dirty="0">
                <a:cs typeface="Segoe UI" panose="020B0502040204020203" pitchFamily="34" charset="0"/>
              </a:rPr>
              <a:t>(</a:t>
            </a:r>
            <a:r>
              <a:rPr lang="it-IT" sz="1200" b="1" dirty="0">
                <a:highlight>
                  <a:srgbClr val="FFFF00"/>
                </a:highlight>
                <a:cs typeface="Segoe UI" panose="020B0502040204020203" pitchFamily="34" charset="0"/>
              </a:rPr>
              <a:t>Decreto 10 ottobre 2025</a:t>
            </a:r>
            <a:r>
              <a:rPr lang="it-IT" sz="1200" dirty="0">
                <a:highlight>
                  <a:srgbClr val="FFFF00"/>
                </a:highlight>
                <a:cs typeface="Segoe UI" panose="020B0502040204020203" pitchFamily="34" charset="0"/>
              </a:rPr>
              <a:t>, </a:t>
            </a:r>
            <a:r>
              <a:rPr lang="it-IT" sz="1200" i="1" dirty="0">
                <a:highlight>
                  <a:srgbClr val="FFFF00"/>
                </a:highlight>
                <a:cs typeface="Segoe UI" panose="020B0502040204020203" pitchFamily="34" charset="0"/>
              </a:rPr>
              <a:t>del Ministro dell’ambiente e della sicurezza energetica, di concerto con il Ministro dell’interno, il Ministro delle infrastrutture e dei trasporti e il Ministro della salute</a:t>
            </a:r>
            <a:r>
              <a:rPr lang="it-IT" sz="1200" dirty="0">
                <a:cs typeface="Segoe UI" panose="020B0502040204020203" pitchFamily="34" charset="0"/>
              </a:rPr>
              <a:t>)  </a:t>
            </a:r>
          </a:p>
        </p:txBody>
      </p:sp>
      <p:sp>
        <p:nvSpPr>
          <p:cNvPr id="28" name="Rettangolo con angoli arrotondati 27">
            <a:extLst>
              <a:ext uri="{FF2B5EF4-FFF2-40B4-BE49-F238E27FC236}">
                <a16:creationId xmlns:a16="http://schemas.microsoft.com/office/drawing/2014/main" id="{520E2005-AF99-7AAE-CE37-25E2F5B4300F}"/>
              </a:ext>
            </a:extLst>
          </p:cNvPr>
          <p:cNvSpPr/>
          <p:nvPr/>
        </p:nvSpPr>
        <p:spPr>
          <a:xfrm>
            <a:off x="323761" y="1224284"/>
            <a:ext cx="7081604" cy="1459281"/>
          </a:xfrm>
          <a:prstGeom prst="roundRect">
            <a:avLst>
              <a:gd name="adj" fmla="val 10502"/>
            </a:avLst>
          </a:prstGeom>
          <a:solidFill>
            <a:schemeClr val="bg1">
              <a:lumMod val="85000"/>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29" name="CasellaDiTesto 28">
            <a:extLst>
              <a:ext uri="{FF2B5EF4-FFF2-40B4-BE49-F238E27FC236}">
                <a16:creationId xmlns:a16="http://schemas.microsoft.com/office/drawing/2014/main" id="{0BE73217-581C-3AF0-5F5F-DF21E6B25D5D}"/>
              </a:ext>
            </a:extLst>
          </p:cNvPr>
          <p:cNvSpPr txBox="1"/>
          <p:nvPr/>
        </p:nvSpPr>
        <p:spPr>
          <a:xfrm>
            <a:off x="995361" y="1290663"/>
            <a:ext cx="6410004" cy="1323439"/>
          </a:xfrm>
          <a:prstGeom prst="rect">
            <a:avLst/>
          </a:prstGeom>
          <a:noFill/>
        </p:spPr>
        <p:txBody>
          <a:bodyPr wrap="square">
            <a:spAutoFit/>
          </a:bodyPr>
          <a:lstStyle/>
          <a:p>
            <a:pPr algn="just">
              <a:spcAft>
                <a:spcPts val="900"/>
              </a:spcAft>
            </a:pPr>
            <a:r>
              <a:rPr lang="it-IT" sz="1600" dirty="0">
                <a:cs typeface="Segoe UI" panose="020B0502040204020203" pitchFamily="34" charset="0"/>
              </a:rPr>
              <a:t>Elaborazione della regola tecnica</a:t>
            </a:r>
            <a:r>
              <a:rPr lang="it-IT" sz="1600" baseline="30000" dirty="0">
                <a:cs typeface="Segoe UI" panose="020B0502040204020203" pitchFamily="34" charset="0"/>
              </a:rPr>
              <a:t>(*)</a:t>
            </a:r>
            <a:r>
              <a:rPr lang="it-IT" sz="1600" dirty="0">
                <a:cs typeface="Segoe UI" panose="020B0502040204020203" pitchFamily="34" charset="0"/>
              </a:rPr>
              <a:t> per la progettazione, la costruzione, il collaudo, l'esercizio e la sorveglianza delle reti di trasporto della CO</a:t>
            </a:r>
            <a:r>
              <a:rPr lang="it-IT" sz="1600" baseline="-25000" dirty="0">
                <a:cs typeface="Segoe UI" panose="020B0502040204020203" pitchFamily="34" charset="0"/>
              </a:rPr>
              <a:t>2</a:t>
            </a:r>
            <a:r>
              <a:rPr lang="it-IT" sz="1600" dirty="0">
                <a:cs typeface="Segoe UI" panose="020B0502040204020203" pitchFamily="34" charset="0"/>
              </a:rPr>
              <a:t> attraverso condutture nell’ottica di perseguire l’obiettivo della decarbonizzazione attraverso la cattura e stoccaggio di questo gas ad effetto serra (CCS, </a:t>
            </a:r>
            <a:r>
              <a:rPr lang="it-IT" sz="1600" i="1" dirty="0">
                <a:cs typeface="Segoe UI" panose="020B0502040204020203" pitchFamily="34" charset="0"/>
              </a:rPr>
              <a:t>Carbon </a:t>
            </a:r>
            <a:r>
              <a:rPr lang="it-IT" sz="1600" i="1" dirty="0" err="1">
                <a:cs typeface="Segoe UI" panose="020B0502040204020203" pitchFamily="34" charset="0"/>
              </a:rPr>
              <a:t>Capture</a:t>
            </a:r>
            <a:r>
              <a:rPr lang="it-IT" sz="1600" i="1" dirty="0">
                <a:cs typeface="Segoe UI" panose="020B0502040204020203" pitchFamily="34" charset="0"/>
              </a:rPr>
              <a:t> and Storage</a:t>
            </a:r>
            <a:r>
              <a:rPr lang="it-IT" sz="1600" dirty="0">
                <a:cs typeface="Segoe UI" panose="020B0502040204020203" pitchFamily="34" charset="0"/>
              </a:rPr>
              <a:t>).</a:t>
            </a:r>
          </a:p>
        </p:txBody>
      </p:sp>
      <p:pic>
        <p:nvPicPr>
          <p:cNvPr id="30" name="Picture 14" descr="icona del gruppo di studio 5909911 Arte vettoriale a Vecteezy">
            <a:extLst>
              <a:ext uri="{FF2B5EF4-FFF2-40B4-BE49-F238E27FC236}">
                <a16:creationId xmlns:a16="http://schemas.microsoft.com/office/drawing/2014/main" id="{27591122-FC0D-BB50-9E28-25E886D58025}"/>
              </a:ext>
            </a:extLst>
          </p:cNvPr>
          <p:cNvPicPr>
            <a:picLocks noChangeAspect="1" noChangeArrowheads="1"/>
          </p:cNvPicPr>
          <p:nvPr/>
        </p:nvPicPr>
        <p:blipFill rotWithShape="1">
          <a:blip r:embed="rId6">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22741" t="24533" r="21556" b="25704"/>
          <a:stretch>
            <a:fillRect/>
          </a:stretch>
        </p:blipFill>
        <p:spPr bwMode="auto">
          <a:xfrm>
            <a:off x="444859" y="1357940"/>
            <a:ext cx="524120" cy="4682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hat Happens to Carbon Stored Underground?">
            <a:extLst>
              <a:ext uri="{FF2B5EF4-FFF2-40B4-BE49-F238E27FC236}">
                <a16:creationId xmlns:a16="http://schemas.microsoft.com/office/drawing/2014/main" id="{49C030FD-4343-6F1D-487E-D70B1A51A16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20" t="17650" r="3404" b="7222"/>
          <a:stretch>
            <a:fillRect/>
          </a:stretch>
        </p:blipFill>
        <p:spPr bwMode="auto">
          <a:xfrm>
            <a:off x="6444207" y="4558374"/>
            <a:ext cx="2412725" cy="16789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31" name="Gruppo 30">
            <a:extLst>
              <a:ext uri="{FF2B5EF4-FFF2-40B4-BE49-F238E27FC236}">
                <a16:creationId xmlns:a16="http://schemas.microsoft.com/office/drawing/2014/main" id="{8C7E1AE0-22E6-0D9A-A63D-AFB1A5B06389}"/>
              </a:ext>
            </a:extLst>
          </p:cNvPr>
          <p:cNvGrpSpPr>
            <a:grpSpLocks noChangeAspect="1"/>
          </p:cNvGrpSpPr>
          <p:nvPr/>
        </p:nvGrpSpPr>
        <p:grpSpPr>
          <a:xfrm>
            <a:off x="8233245" y="2780581"/>
            <a:ext cx="534796" cy="720000"/>
            <a:chOff x="6623881" y="5107965"/>
            <a:chExt cx="746317" cy="1004772"/>
          </a:xfrm>
        </p:grpSpPr>
        <p:sp>
          <p:nvSpPr>
            <p:cNvPr id="32" name="Rettangolo con un angolo ritagliato 31">
              <a:extLst>
                <a:ext uri="{FF2B5EF4-FFF2-40B4-BE49-F238E27FC236}">
                  <a16:creationId xmlns:a16="http://schemas.microsoft.com/office/drawing/2014/main" id="{35A36BEB-2C16-130D-64EA-C0B69E3CBC21}"/>
                </a:ext>
              </a:extLst>
            </p:cNvPr>
            <p:cNvSpPr/>
            <p:nvPr/>
          </p:nvSpPr>
          <p:spPr>
            <a:xfrm rot="17747688">
              <a:off x="6530835" y="5280993"/>
              <a:ext cx="897452" cy="612084"/>
            </a:xfrm>
            <a:prstGeom prst="snip1Rect">
              <a:avLst>
                <a:gd name="adj" fmla="val 313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3" name="Picture 10" descr="Icona a Forma Di Linea Nera Per Scrittura Di Iscrizione E Contratto  Illustrazione Vettoriale - Illustrazione di foglio, icona: 211424000">
              <a:extLst>
                <a:ext uri="{FF2B5EF4-FFF2-40B4-BE49-F238E27FC236}">
                  <a16:creationId xmlns:a16="http://schemas.microsoft.com/office/drawing/2014/main" id="{B3268FEE-931D-F3C7-1A6B-68A2ED2C2474}"/>
                </a:ext>
              </a:extLst>
            </p:cNvPr>
            <p:cNvPicPr>
              <a:picLocks noChangeAspect="1" noChangeArrowheads="1"/>
            </p:cNvPicPr>
            <p:nvPr/>
          </p:nvPicPr>
          <p:blipFill rotWithShape="1">
            <a:blip r:embed="rId8">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24644" t="17648" r="26357" b="16385"/>
            <a:stretch>
              <a:fillRect/>
            </a:stretch>
          </p:blipFill>
          <p:spPr bwMode="auto">
            <a:xfrm rot="1566790">
              <a:off x="6623881" y="5107965"/>
              <a:ext cx="746317" cy="1004772"/>
            </a:xfrm>
            <a:prstGeom prst="round1Rect">
              <a:avLst>
                <a:gd name="adj" fmla="val 0"/>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52554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43CBD-D940-F6E6-C21B-C6E2701EB23E}"/>
            </a:ext>
          </a:extLst>
        </p:cNvPr>
        <p:cNvGrpSpPr/>
        <p:nvPr/>
      </p:nvGrpSpPr>
      <p:grpSpPr>
        <a:xfrm>
          <a:off x="0" y="0"/>
          <a:ext cx="0" cy="0"/>
          <a:chOff x="0" y="0"/>
          <a:chExt cx="0" cy="0"/>
        </a:xfrm>
      </p:grpSpPr>
      <p:sp>
        <p:nvSpPr>
          <p:cNvPr id="16" name="Rettangolo con angoli arrotondati 15">
            <a:extLst>
              <a:ext uri="{FF2B5EF4-FFF2-40B4-BE49-F238E27FC236}">
                <a16:creationId xmlns:a16="http://schemas.microsoft.com/office/drawing/2014/main" id="{45CE09C5-4142-E335-B754-064342EE98A5}"/>
              </a:ext>
            </a:extLst>
          </p:cNvPr>
          <p:cNvSpPr/>
          <p:nvPr/>
        </p:nvSpPr>
        <p:spPr>
          <a:xfrm>
            <a:off x="196359" y="3879140"/>
            <a:ext cx="6839855" cy="1244042"/>
          </a:xfrm>
          <a:prstGeom prst="roundRect">
            <a:avLst>
              <a:gd name="adj" fmla="val 10502"/>
            </a:avLst>
          </a:prstGeom>
          <a:solidFill>
            <a:srgbClr val="FFCC66">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7" name="CasellaDiTesto 6">
            <a:extLst>
              <a:ext uri="{FF2B5EF4-FFF2-40B4-BE49-F238E27FC236}">
                <a16:creationId xmlns:a16="http://schemas.microsoft.com/office/drawing/2014/main" id="{376967E0-F3E8-CBEC-AE23-A88C34539927}"/>
              </a:ext>
            </a:extLst>
          </p:cNvPr>
          <p:cNvSpPr txBox="1"/>
          <p:nvPr/>
        </p:nvSpPr>
        <p:spPr>
          <a:xfrm>
            <a:off x="569725" y="1309032"/>
            <a:ext cx="6308824" cy="2308324"/>
          </a:xfrm>
          <a:prstGeom prst="rect">
            <a:avLst/>
          </a:prstGeom>
          <a:noFill/>
        </p:spPr>
        <p:txBody>
          <a:bodyPr wrap="square">
            <a:spAutoFit/>
          </a:bodyPr>
          <a:lstStyle/>
          <a:p>
            <a:pPr algn="just"/>
            <a:r>
              <a:rPr lang="it-IT" sz="1600" b="1" dirty="0">
                <a:solidFill>
                  <a:schemeClr val="accent4">
                    <a:lumMod val="75000"/>
                  </a:schemeClr>
                </a:solidFill>
                <a:cs typeface="Segoe UI" panose="020B0502040204020203" pitchFamily="34" charset="0"/>
              </a:rPr>
              <a:t>DM 23 ottobre 2018 </a:t>
            </a:r>
            <a:r>
              <a:rPr lang="it-IT" sz="1600" dirty="0">
                <a:cs typeface="Segoe UI" panose="020B0502040204020203" pitchFamily="34" charset="0"/>
              </a:rPr>
              <a:t>- Regola tecnica di prevenzione incendi per la progettazione, costruzione ed esercizio degli </a:t>
            </a:r>
            <a:r>
              <a:rPr lang="it-IT" sz="1600" b="1" dirty="0">
                <a:cs typeface="Segoe UI" panose="020B0502040204020203" pitchFamily="34" charset="0"/>
              </a:rPr>
              <a:t>impianti di distribuzione di idrogeno per autotrazione</a:t>
            </a:r>
          </a:p>
          <a:p>
            <a:pPr algn="just"/>
            <a:endParaRPr lang="it-IT" sz="1600" dirty="0">
              <a:cs typeface="Segoe UI" panose="020B0502040204020203" pitchFamily="34" charset="0"/>
            </a:endParaRPr>
          </a:p>
          <a:p>
            <a:pPr algn="just"/>
            <a:r>
              <a:rPr lang="it-IT" sz="1600" b="1" dirty="0">
                <a:solidFill>
                  <a:schemeClr val="accent4">
                    <a:lumMod val="75000"/>
                  </a:schemeClr>
                </a:solidFill>
                <a:cs typeface="Segoe UI" panose="020B0502040204020203" pitchFamily="34" charset="0"/>
              </a:rPr>
              <a:t>DM 7 luglio 2023 </a:t>
            </a:r>
            <a:r>
              <a:rPr lang="it-IT" sz="1600" dirty="0">
                <a:cs typeface="Segoe UI" panose="020B0502040204020203" pitchFamily="34" charset="0"/>
              </a:rPr>
              <a:t>- Regola tecnica di prevenzione incendi per l'individuazione delle metodologie per l'analisi del rischio e delle misure di sicurezza antincendio da adottare per la progettazione, la realizzazione e l'esercizio di </a:t>
            </a:r>
            <a:r>
              <a:rPr lang="it-IT" sz="1600" b="1" dirty="0">
                <a:cs typeface="Segoe UI" panose="020B0502040204020203" pitchFamily="34" charset="0"/>
              </a:rPr>
              <a:t>impianti di produzione di idrogeno mediante elettrolisi e relativi sistemi di stoccaggio</a:t>
            </a:r>
          </a:p>
        </p:txBody>
      </p:sp>
      <p:sp>
        <p:nvSpPr>
          <p:cNvPr id="3" name="CasellaDiTesto 2">
            <a:extLst>
              <a:ext uri="{FF2B5EF4-FFF2-40B4-BE49-F238E27FC236}">
                <a16:creationId xmlns:a16="http://schemas.microsoft.com/office/drawing/2014/main" id="{4CD36656-165F-5ADC-0176-7B2B22BABF4A}"/>
              </a:ext>
            </a:extLst>
          </p:cNvPr>
          <p:cNvSpPr txBox="1"/>
          <p:nvPr/>
        </p:nvSpPr>
        <p:spPr>
          <a:xfrm>
            <a:off x="1044931" y="3951413"/>
            <a:ext cx="5833618" cy="1077218"/>
          </a:xfrm>
          <a:prstGeom prst="rect">
            <a:avLst/>
          </a:prstGeom>
          <a:noFill/>
        </p:spPr>
        <p:txBody>
          <a:bodyPr wrap="square">
            <a:spAutoFit/>
          </a:bodyPr>
          <a:lstStyle/>
          <a:p>
            <a:pPr algn="just">
              <a:spcAft>
                <a:spcPts val="900"/>
              </a:spcAft>
            </a:pPr>
            <a:r>
              <a:rPr lang="it-IT" sz="1600" dirty="0">
                <a:cs typeface="Segoe UI" panose="020B0502040204020203" pitchFamily="34" charset="0"/>
              </a:rPr>
              <a:t>Studio delle problematiche connesse alla realizzazione di impianti per l’utilizzo dell’idrogeno come vettore energetico alternativo nei sistemi logistici all’interno del sedime aeroportuale.</a:t>
            </a:r>
          </a:p>
        </p:txBody>
      </p:sp>
      <p:pic>
        <p:nvPicPr>
          <p:cNvPr id="5" name="Picture 2" descr="Work in progress Special Lineal icon | Freepik">
            <a:extLst>
              <a:ext uri="{FF2B5EF4-FFF2-40B4-BE49-F238E27FC236}">
                <a16:creationId xmlns:a16="http://schemas.microsoft.com/office/drawing/2014/main" id="{04D0EBE7-7D95-7F06-CCA7-639C610ACB81}"/>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6302" y="4539516"/>
            <a:ext cx="544289" cy="5442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icona del gruppo di studio 5909911 Arte vettoriale a Vecteezy">
            <a:extLst>
              <a:ext uri="{FF2B5EF4-FFF2-40B4-BE49-F238E27FC236}">
                <a16:creationId xmlns:a16="http://schemas.microsoft.com/office/drawing/2014/main" id="{7D621033-F492-87E2-61DF-91937D57E5E6}"/>
              </a:ext>
            </a:extLst>
          </p:cNvPr>
          <p:cNvPicPr>
            <a:picLocks noChangeAspect="1" noChangeArrowheads="1"/>
          </p:cNvPicPr>
          <p:nvPr/>
        </p:nvPicPr>
        <p:blipFill rotWithShape="1">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22741" t="24533" r="21556" b="25704"/>
          <a:stretch>
            <a:fillRect/>
          </a:stretch>
        </p:blipFill>
        <p:spPr bwMode="auto">
          <a:xfrm>
            <a:off x="389886" y="4003757"/>
            <a:ext cx="524120" cy="4682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Icona Segno di spunta | Freepik">
            <a:extLst>
              <a:ext uri="{FF2B5EF4-FFF2-40B4-BE49-F238E27FC236}">
                <a16:creationId xmlns:a16="http://schemas.microsoft.com/office/drawing/2014/main" id="{BD7B375F-39F2-36B0-F906-FD3CD3FD4A17}"/>
              </a:ext>
            </a:extLst>
          </p:cNvPr>
          <p:cNvPicPr>
            <a:picLocks noChangeAspect="1" noChangeArrowheads="1"/>
          </p:cNvPicPr>
          <p:nvPr/>
        </p:nvPicPr>
        <p:blipFill>
          <a:blip r:embed="rId5"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9742" y="1334664"/>
            <a:ext cx="189000" cy="189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Icona Segno di spunta | Freepik">
            <a:extLst>
              <a:ext uri="{FF2B5EF4-FFF2-40B4-BE49-F238E27FC236}">
                <a16:creationId xmlns:a16="http://schemas.microsoft.com/office/drawing/2014/main" id="{C70DC733-8E87-1127-A8F5-1632D56EC0B6}"/>
              </a:ext>
            </a:extLst>
          </p:cNvPr>
          <p:cNvPicPr>
            <a:picLocks noChangeAspect="1" noChangeArrowheads="1"/>
          </p:cNvPicPr>
          <p:nvPr/>
        </p:nvPicPr>
        <p:blipFill>
          <a:blip r:embed="rId5"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9742" y="2375904"/>
            <a:ext cx="189000" cy="189000"/>
          </a:xfrm>
          <a:prstGeom prst="rect">
            <a:avLst/>
          </a:prstGeom>
          <a:noFill/>
          <a:extLst>
            <a:ext uri="{909E8E84-426E-40DD-AFC4-6F175D3DCCD1}">
              <a14:hiddenFill xmlns:a14="http://schemas.microsoft.com/office/drawing/2010/main">
                <a:solidFill>
                  <a:srgbClr val="FFFFFF"/>
                </a:solidFill>
              </a14:hiddenFill>
            </a:ext>
          </a:extLst>
        </p:spPr>
      </p:pic>
      <p:sp>
        <p:nvSpPr>
          <p:cNvPr id="24" name="Rettangolo con angoli arrotondati 23">
            <a:extLst>
              <a:ext uri="{FF2B5EF4-FFF2-40B4-BE49-F238E27FC236}">
                <a16:creationId xmlns:a16="http://schemas.microsoft.com/office/drawing/2014/main" id="{BFC73E28-337C-4F93-3F2E-CC2504AA422F}"/>
              </a:ext>
            </a:extLst>
          </p:cNvPr>
          <p:cNvSpPr/>
          <p:nvPr/>
        </p:nvSpPr>
        <p:spPr>
          <a:xfrm>
            <a:off x="213108" y="1183271"/>
            <a:ext cx="6823107" cy="2493591"/>
          </a:xfrm>
          <a:prstGeom prst="roundRect">
            <a:avLst>
              <a:gd name="adj" fmla="val 10502"/>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8202" name="Picture 10" descr="Icona a Forma Di Linea Nera Per Scrittura Di Iscrizione E Contratto  Illustrazione Vettoriale - Illustrazione di foglio, icona: 211424000">
            <a:extLst>
              <a:ext uri="{FF2B5EF4-FFF2-40B4-BE49-F238E27FC236}">
                <a16:creationId xmlns:a16="http://schemas.microsoft.com/office/drawing/2014/main" id="{19BF4341-B566-8E9D-8783-3CD36E3B2994}"/>
              </a:ext>
            </a:extLst>
          </p:cNvPr>
          <p:cNvPicPr>
            <a:picLocks noChangeAspect="1" noChangeArrowheads="1"/>
          </p:cNvPicPr>
          <p:nvPr/>
        </p:nvPicPr>
        <p:blipFill rotWithShape="1">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l="24644" t="17648" r="26357" b="16385"/>
          <a:stretch>
            <a:fillRect/>
          </a:stretch>
        </p:blipFill>
        <p:spPr bwMode="auto">
          <a:xfrm rot="1812396">
            <a:off x="6881579" y="1014385"/>
            <a:ext cx="407852" cy="5490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cona della linea di rifornimento dell'auto a idrogeno Immagine e  Vettoriale - Alamy">
            <a:extLst>
              <a:ext uri="{FF2B5EF4-FFF2-40B4-BE49-F238E27FC236}">
                <a16:creationId xmlns:a16="http://schemas.microsoft.com/office/drawing/2014/main" id="{7990208F-C0E3-9146-0EDE-9D67AAACB874}"/>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9980" t="22906" r="17347" b="30820"/>
          <a:stretch>
            <a:fillRect/>
          </a:stretch>
        </p:blipFill>
        <p:spPr bwMode="auto">
          <a:xfrm>
            <a:off x="7533024" y="1457888"/>
            <a:ext cx="1041251" cy="8219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ydrogen Fuel Cell Bus Stock Illustrations, Cliparts and Royalty Free  Hydrogen Fuel Cell Bus Vectors">
            <a:extLst>
              <a:ext uri="{FF2B5EF4-FFF2-40B4-BE49-F238E27FC236}">
                <a16:creationId xmlns:a16="http://schemas.microsoft.com/office/drawing/2014/main" id="{14BC20DE-911B-ECFA-6DE2-1529C2719F08}"/>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9469" y="2462822"/>
            <a:ext cx="1939200" cy="8001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E8F8E782-9A5D-8B54-28C1-AB292F2624F8}"/>
              </a:ext>
            </a:extLst>
          </p:cNvPr>
          <p:cNvSpPr>
            <a:spLocks noChangeArrowheads="1"/>
          </p:cNvSpPr>
          <p:nvPr/>
        </p:nvSpPr>
        <p:spPr bwMode="auto">
          <a:xfrm>
            <a:off x="3347864" y="476672"/>
            <a:ext cx="5616749" cy="432048"/>
          </a:xfrm>
          <a:prstGeom prst="rect">
            <a:avLst/>
          </a:prstGeom>
          <a:solidFill>
            <a:srgbClr val="990000"/>
          </a:solidFill>
          <a:ln w="12700">
            <a:noFill/>
            <a:miter lim="800000"/>
            <a:headEnd/>
            <a:tailEnd/>
          </a:ln>
        </p:spPr>
        <p:txBody>
          <a:bodyPr anchor="ctr"/>
          <a:lstStyle/>
          <a:p>
            <a:pPr algn="ctr"/>
            <a:r>
              <a:rPr lang="en-US" sz="2000" dirty="0" err="1">
                <a:solidFill>
                  <a:schemeClr val="bg1"/>
                </a:solidFill>
                <a:latin typeface="+mj-lt"/>
              </a:rPr>
              <a:t>Idrogeno</a:t>
            </a:r>
            <a:r>
              <a:rPr lang="en-US" sz="2000" dirty="0">
                <a:solidFill>
                  <a:schemeClr val="bg1"/>
                </a:solidFill>
                <a:latin typeface="+mj-lt"/>
              </a:rPr>
              <a:t> come </a:t>
            </a:r>
            <a:r>
              <a:rPr lang="en-US" sz="2000" dirty="0" err="1">
                <a:solidFill>
                  <a:schemeClr val="bg1"/>
                </a:solidFill>
                <a:latin typeface="+mj-lt"/>
              </a:rPr>
              <a:t>vettore</a:t>
            </a:r>
            <a:r>
              <a:rPr lang="en-US" sz="2000" dirty="0">
                <a:solidFill>
                  <a:schemeClr val="bg1"/>
                </a:solidFill>
                <a:latin typeface="+mj-lt"/>
              </a:rPr>
              <a:t> </a:t>
            </a:r>
            <a:r>
              <a:rPr lang="en-US" sz="2000" dirty="0" err="1">
                <a:solidFill>
                  <a:schemeClr val="bg1"/>
                </a:solidFill>
                <a:latin typeface="+mj-lt"/>
              </a:rPr>
              <a:t>energetico</a:t>
            </a:r>
            <a:endParaRPr lang="en-US" sz="2000" dirty="0">
              <a:solidFill>
                <a:schemeClr val="bg1"/>
              </a:solidFill>
              <a:latin typeface="+mj-lt"/>
            </a:endParaRPr>
          </a:p>
        </p:txBody>
      </p:sp>
      <p:pic>
        <p:nvPicPr>
          <p:cNvPr id="9" name="Picture 2" descr="Idrogeno negli aeroporti: il futuro della logistica aeroportuale">
            <a:extLst>
              <a:ext uri="{FF2B5EF4-FFF2-40B4-BE49-F238E27FC236}">
                <a16:creationId xmlns:a16="http://schemas.microsoft.com/office/drawing/2014/main" id="{CCEFB23B-291C-ACB7-D855-E515294785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2220" y="3915625"/>
            <a:ext cx="1533698" cy="11487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6" name="CasellaDiTesto 25">
            <a:extLst>
              <a:ext uri="{FF2B5EF4-FFF2-40B4-BE49-F238E27FC236}">
                <a16:creationId xmlns:a16="http://schemas.microsoft.com/office/drawing/2014/main" id="{B2189657-9DE9-7975-C809-5CA34037BB36}"/>
              </a:ext>
            </a:extLst>
          </p:cNvPr>
          <p:cNvSpPr txBox="1"/>
          <p:nvPr/>
        </p:nvSpPr>
        <p:spPr>
          <a:xfrm>
            <a:off x="3275856" y="5366737"/>
            <a:ext cx="4488078" cy="738664"/>
          </a:xfrm>
          <a:prstGeom prst="rect">
            <a:avLst/>
          </a:prstGeom>
          <a:solidFill>
            <a:srgbClr val="C00000">
              <a:alpha val="9000"/>
            </a:srgbClr>
          </a:solidFill>
        </p:spPr>
        <p:txBody>
          <a:bodyPr wrap="square">
            <a:spAutoFit/>
          </a:bodyPr>
          <a:lstStyle/>
          <a:p>
            <a:pPr algn="ctr"/>
            <a:r>
              <a:rPr lang="it-IT" sz="1400" b="1" dirty="0">
                <a:effectLst/>
                <a:latin typeface="+mn-lt"/>
                <a:ea typeface="Times New Roman" panose="02020603050405020304" pitchFamily="18" charset="0"/>
              </a:rPr>
              <a:t>soluzioni compatte e mobili </a:t>
            </a:r>
            <a:r>
              <a:rPr lang="it-IT" sz="1400" dirty="0">
                <a:effectLst/>
                <a:latin typeface="+mn-lt"/>
                <a:ea typeface="Times New Roman" panose="02020603050405020304" pitchFamily="18" charset="0"/>
              </a:rPr>
              <a:t>basate su sistemi containerizzati che possono integrare unità per la produzione, lo stoccaggio e il rifornimento di idrogeno</a:t>
            </a:r>
            <a:endParaRPr lang="it-IT" sz="1400" dirty="0">
              <a:latin typeface="+mn-lt"/>
            </a:endParaRPr>
          </a:p>
        </p:txBody>
      </p:sp>
      <p:pic>
        <p:nvPicPr>
          <p:cNvPr id="27" name="Picture 2" descr="Image vectorielle Problème icône de couleur rouge plat par ©ahasoft -  84569040">
            <a:extLst>
              <a:ext uri="{FF2B5EF4-FFF2-40B4-BE49-F238E27FC236}">
                <a16:creationId xmlns:a16="http://schemas.microsoft.com/office/drawing/2014/main" id="{6D81C430-69C6-8CEE-FE1E-FBEC3FC6AAB0}"/>
              </a:ext>
            </a:extLst>
          </p:cNvPr>
          <p:cNvPicPr>
            <a:picLocks noChangeAspect="1" noChangeArrowheads="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730189" flipH="1">
            <a:off x="3001831" y="5255326"/>
            <a:ext cx="548050" cy="5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301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DE6AD-7540-30A2-133C-00CEEB2947DC}"/>
            </a:ext>
          </a:extLst>
        </p:cNvPr>
        <p:cNvGrpSpPr/>
        <p:nvPr/>
      </p:nvGrpSpPr>
      <p:grpSpPr>
        <a:xfrm>
          <a:off x="0" y="0"/>
          <a:ext cx="0" cy="0"/>
          <a:chOff x="0" y="0"/>
          <a:chExt cx="0" cy="0"/>
        </a:xfrm>
      </p:grpSpPr>
      <p:pic>
        <p:nvPicPr>
          <p:cNvPr id="3076" name="Picture 4" descr="Energia solare - tecnologiaduepuntozero.it">
            <a:extLst>
              <a:ext uri="{FF2B5EF4-FFF2-40B4-BE49-F238E27FC236}">
                <a16:creationId xmlns:a16="http://schemas.microsoft.com/office/drawing/2014/main" id="{AB8BE60F-4A5B-028B-10F3-F7D634E7AEE9}"/>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7937" t="20773" r="24407" b="21910"/>
          <a:stretch>
            <a:fillRect/>
          </a:stretch>
        </p:blipFill>
        <p:spPr bwMode="auto">
          <a:xfrm>
            <a:off x="7959603" y="983715"/>
            <a:ext cx="1152891" cy="1038619"/>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Caratteristiche tecniche impianto fotovoltaico | Sorgenia">
            <a:extLst>
              <a:ext uri="{FF2B5EF4-FFF2-40B4-BE49-F238E27FC236}">
                <a16:creationId xmlns:a16="http://schemas.microsoft.com/office/drawing/2014/main" id="{9E4B6D4D-6D20-BB35-65AB-1AAD62F9FC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8093" y="2540431"/>
            <a:ext cx="1010804" cy="1170405"/>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30" name="Rettangolo con angoli arrotondati 29">
            <a:extLst>
              <a:ext uri="{FF2B5EF4-FFF2-40B4-BE49-F238E27FC236}">
                <a16:creationId xmlns:a16="http://schemas.microsoft.com/office/drawing/2014/main" id="{10471E67-DFE0-DEE8-1304-5EF2FE409831}"/>
              </a:ext>
            </a:extLst>
          </p:cNvPr>
          <p:cNvSpPr/>
          <p:nvPr/>
        </p:nvSpPr>
        <p:spPr>
          <a:xfrm>
            <a:off x="603504" y="3631614"/>
            <a:ext cx="6560784" cy="949798"/>
          </a:xfrm>
          <a:prstGeom prst="roundRect">
            <a:avLst>
              <a:gd name="adj" fmla="val 10502"/>
            </a:avLst>
          </a:prstGeom>
          <a:solidFill>
            <a:schemeClr val="bg1">
              <a:lumMod val="85000"/>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Rettangolo con angoli arrotondati 2">
            <a:extLst>
              <a:ext uri="{FF2B5EF4-FFF2-40B4-BE49-F238E27FC236}">
                <a16:creationId xmlns:a16="http://schemas.microsoft.com/office/drawing/2014/main" id="{E75C2B0D-DB2B-5448-DD69-AA5BEA862610}"/>
              </a:ext>
            </a:extLst>
          </p:cNvPr>
          <p:cNvSpPr/>
          <p:nvPr/>
        </p:nvSpPr>
        <p:spPr>
          <a:xfrm>
            <a:off x="2699792" y="4914525"/>
            <a:ext cx="5259811" cy="866775"/>
          </a:xfrm>
          <a:prstGeom prst="roundRect">
            <a:avLst>
              <a:gd name="adj" fmla="val 10502"/>
            </a:avLst>
          </a:prstGeom>
          <a:solidFill>
            <a:schemeClr val="accent6">
              <a:lumMod val="60000"/>
              <a:lumOff val="40000"/>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4" name="CasellaDiTesto 3">
            <a:extLst>
              <a:ext uri="{FF2B5EF4-FFF2-40B4-BE49-F238E27FC236}">
                <a16:creationId xmlns:a16="http://schemas.microsoft.com/office/drawing/2014/main" id="{4E7276DE-269A-EB9C-7E9F-AA5D6291282F}"/>
              </a:ext>
            </a:extLst>
          </p:cNvPr>
          <p:cNvSpPr txBox="1"/>
          <p:nvPr/>
        </p:nvSpPr>
        <p:spPr>
          <a:xfrm>
            <a:off x="3411044" y="4909166"/>
            <a:ext cx="4401316" cy="1292662"/>
          </a:xfrm>
          <a:prstGeom prst="rect">
            <a:avLst/>
          </a:prstGeom>
          <a:noFill/>
        </p:spPr>
        <p:txBody>
          <a:bodyPr wrap="square">
            <a:spAutoFit/>
          </a:bodyPr>
          <a:lstStyle/>
          <a:p>
            <a:pPr algn="just"/>
            <a:r>
              <a:rPr lang="it-IT" sz="1600" b="1" dirty="0">
                <a:cs typeface="Segoe UI" panose="020B0502040204020203" pitchFamily="34" charset="0"/>
              </a:rPr>
              <a:t>Linee guida di prevenzione incendi per la progettazione, installazione, esercizio, manutenzione di impianti fotovoltaici</a:t>
            </a:r>
          </a:p>
          <a:p>
            <a:pPr algn="just"/>
            <a:endParaRPr lang="it-IT" sz="1800" dirty="0">
              <a:cs typeface="Segoe UI" panose="020B0502040204020203" pitchFamily="34" charset="0"/>
            </a:endParaRPr>
          </a:p>
          <a:p>
            <a:pPr algn="just"/>
            <a:r>
              <a:rPr lang="it-IT" sz="1200" dirty="0">
                <a:cs typeface="Segoe UI" panose="020B0502040204020203" pitchFamily="34" charset="0"/>
              </a:rPr>
              <a:t>(Lett. circ. n. 14030 del 01.09.2025) </a:t>
            </a:r>
          </a:p>
        </p:txBody>
      </p:sp>
      <p:pic>
        <p:nvPicPr>
          <p:cNvPr id="5" name="Picture 4" descr="Icona Dell'obiettivo, Simbolo Di Obiettivo Di Affari Illustrazione  Vettoriale - Illustrazione di sfida, fortuna: 111824107">
            <a:extLst>
              <a:ext uri="{FF2B5EF4-FFF2-40B4-BE49-F238E27FC236}">
                <a16:creationId xmlns:a16="http://schemas.microsoft.com/office/drawing/2014/main" id="{85D9DB67-2B15-1ECB-9266-27DB832BD305}"/>
              </a:ext>
            </a:extLst>
          </p:cNvPr>
          <p:cNvPicPr>
            <a:picLocks noChangeAspect="1" noChangeArrowheads="1"/>
          </p:cNvPicPr>
          <p:nvPr/>
        </p:nvPicPr>
        <p:blipFill rotWithShape="1">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16815" t="13226" r="15629" b="15037"/>
          <a:stretch>
            <a:fillRect/>
          </a:stretch>
        </p:blipFill>
        <p:spPr bwMode="auto">
          <a:xfrm>
            <a:off x="2830128" y="5014554"/>
            <a:ext cx="451340" cy="479277"/>
          </a:xfrm>
          <a:prstGeom prst="rect">
            <a:avLst/>
          </a:prstGeom>
          <a:noFill/>
          <a:extLst>
            <a:ext uri="{909E8E84-426E-40DD-AFC4-6F175D3DCCD1}">
              <a14:hiddenFill xmlns:a14="http://schemas.microsoft.com/office/drawing/2010/main">
                <a:solidFill>
                  <a:srgbClr val="FFFFFF"/>
                </a:solidFill>
              </a14:hiddenFill>
            </a:ext>
          </a:extLst>
        </p:spPr>
      </p:pic>
      <p:sp>
        <p:nvSpPr>
          <p:cNvPr id="23" name="CasellaDiTesto 22">
            <a:extLst>
              <a:ext uri="{FF2B5EF4-FFF2-40B4-BE49-F238E27FC236}">
                <a16:creationId xmlns:a16="http://schemas.microsoft.com/office/drawing/2014/main" id="{CAA17B06-BF29-7039-F9BB-24F44772C54D}"/>
              </a:ext>
            </a:extLst>
          </p:cNvPr>
          <p:cNvSpPr txBox="1"/>
          <p:nvPr/>
        </p:nvSpPr>
        <p:spPr>
          <a:xfrm>
            <a:off x="576940" y="1484784"/>
            <a:ext cx="7395400" cy="1754326"/>
          </a:xfrm>
          <a:prstGeom prst="rect">
            <a:avLst/>
          </a:prstGeom>
          <a:noFill/>
        </p:spPr>
        <p:txBody>
          <a:bodyPr wrap="square">
            <a:spAutoFit/>
          </a:bodyPr>
          <a:lstStyle/>
          <a:p>
            <a:pPr algn="just">
              <a:spcAft>
                <a:spcPts val="900"/>
              </a:spcAft>
            </a:pPr>
            <a:r>
              <a:rPr lang="it-IT" sz="1550" b="1" dirty="0">
                <a:solidFill>
                  <a:schemeClr val="accent4">
                    <a:lumMod val="75000"/>
                  </a:schemeClr>
                </a:solidFill>
                <a:cs typeface="Segoe UI" panose="020B0502040204020203" pitchFamily="34" charset="0"/>
              </a:rPr>
              <a:t>Lett. circ. n. 5158 del 26.03.2010</a:t>
            </a:r>
            <a:r>
              <a:rPr lang="it-IT" sz="1550" dirty="0">
                <a:solidFill>
                  <a:schemeClr val="accent4">
                    <a:lumMod val="75000"/>
                  </a:schemeClr>
                </a:solidFill>
                <a:cs typeface="Segoe UI" panose="020B0502040204020203" pitchFamily="34" charset="0"/>
              </a:rPr>
              <a:t> </a:t>
            </a:r>
            <a:r>
              <a:rPr lang="it-IT" sz="1550" dirty="0">
                <a:cs typeface="Segoe UI" panose="020B0502040204020203" pitchFamily="34" charset="0"/>
              </a:rPr>
              <a:t>- Guida per l’installazione degli impianti fotovoltaici</a:t>
            </a:r>
          </a:p>
          <a:p>
            <a:pPr algn="just">
              <a:spcAft>
                <a:spcPts val="900"/>
              </a:spcAft>
            </a:pPr>
            <a:r>
              <a:rPr lang="it-IT" sz="1550" b="1" dirty="0">
                <a:solidFill>
                  <a:schemeClr val="accent4">
                    <a:lumMod val="75000"/>
                  </a:schemeClr>
                </a:solidFill>
                <a:cs typeface="Segoe UI" panose="020B0502040204020203" pitchFamily="34" charset="0"/>
              </a:rPr>
              <a:t>Lett. circ. n. 1324/282 del 07.02.2012 </a:t>
            </a:r>
            <a:r>
              <a:rPr lang="it-IT" sz="1550" dirty="0">
                <a:cs typeface="Segoe UI" panose="020B0502040204020203" pitchFamily="34" charset="0"/>
              </a:rPr>
              <a:t>- Guida per l’installazione degli impianti FV – Ed. 2012</a:t>
            </a:r>
          </a:p>
          <a:p>
            <a:pPr algn="just">
              <a:spcAft>
                <a:spcPts val="900"/>
              </a:spcAft>
            </a:pPr>
            <a:r>
              <a:rPr lang="it-IT" sz="1550" b="1" dirty="0">
                <a:solidFill>
                  <a:schemeClr val="accent4">
                    <a:lumMod val="75000"/>
                  </a:schemeClr>
                </a:solidFill>
                <a:cs typeface="Segoe UI" panose="020B0502040204020203" pitchFamily="34" charset="0"/>
              </a:rPr>
              <a:t>Lett. circ. n. 6334 del 04.05.2012</a:t>
            </a:r>
            <a:r>
              <a:rPr lang="it-IT" sz="1550" dirty="0">
                <a:cs typeface="Segoe UI" panose="020B0502040204020203" pitchFamily="34" charset="0"/>
              </a:rPr>
              <a:t> -  Chiarimenti alla nota prot. DCPREV 1324 del 07/02/2012 «Guida per l’installazione degli impianti fotovoltaici – Ed. 2012»</a:t>
            </a:r>
            <a:endParaRPr lang="it-IT" sz="1550" b="1" dirty="0">
              <a:solidFill>
                <a:schemeClr val="accent4"/>
              </a:solidFill>
              <a:cs typeface="Segoe UI" panose="020B0502040204020203" pitchFamily="34" charset="0"/>
            </a:endParaRPr>
          </a:p>
        </p:txBody>
      </p:sp>
      <p:sp>
        <p:nvSpPr>
          <p:cNvPr id="29" name="CasellaDiTesto 28">
            <a:extLst>
              <a:ext uri="{FF2B5EF4-FFF2-40B4-BE49-F238E27FC236}">
                <a16:creationId xmlns:a16="http://schemas.microsoft.com/office/drawing/2014/main" id="{6C977205-209E-3A0D-13B2-415969DBC7A3}"/>
              </a:ext>
            </a:extLst>
          </p:cNvPr>
          <p:cNvSpPr txBox="1"/>
          <p:nvPr/>
        </p:nvSpPr>
        <p:spPr>
          <a:xfrm>
            <a:off x="1380022" y="3678123"/>
            <a:ext cx="5784266" cy="830997"/>
          </a:xfrm>
          <a:prstGeom prst="rect">
            <a:avLst/>
          </a:prstGeom>
          <a:noFill/>
        </p:spPr>
        <p:txBody>
          <a:bodyPr wrap="square">
            <a:spAutoFit/>
          </a:bodyPr>
          <a:lstStyle/>
          <a:p>
            <a:pPr algn="just"/>
            <a:r>
              <a:rPr lang="it-IT" sz="1600" dirty="0">
                <a:cs typeface="Segoe UI" panose="020B0502040204020203" pitchFamily="34" charset="0"/>
              </a:rPr>
              <a:t>Predisporre un provvedimento di rilevanza esterna riguardante la progettazione e l’installazione dei pannelli fotovoltaici in relazione alla sicurezza antincendio.</a:t>
            </a:r>
          </a:p>
        </p:txBody>
      </p:sp>
      <p:pic>
        <p:nvPicPr>
          <p:cNvPr id="31" name="Picture 14" descr="icona del gruppo di studio 5909911 Arte vettoriale a Vecteezy">
            <a:extLst>
              <a:ext uri="{FF2B5EF4-FFF2-40B4-BE49-F238E27FC236}">
                <a16:creationId xmlns:a16="http://schemas.microsoft.com/office/drawing/2014/main" id="{A721CC84-80D2-21CE-CE0E-E80630A9A206}"/>
              </a:ext>
            </a:extLst>
          </p:cNvPr>
          <p:cNvPicPr>
            <a:picLocks noChangeAspect="1" noChangeArrowheads="1"/>
          </p:cNvPicPr>
          <p:nvPr/>
        </p:nvPicPr>
        <p:blipFill rotWithShape="1">
          <a:blip r:embed="rId6">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22741" t="24533" r="21556" b="25704"/>
          <a:stretch>
            <a:fillRect/>
          </a:stretch>
        </p:blipFill>
        <p:spPr bwMode="auto">
          <a:xfrm>
            <a:off x="735227" y="3818295"/>
            <a:ext cx="524120" cy="468225"/>
          </a:xfrm>
          <a:prstGeom prst="rect">
            <a:avLst/>
          </a:prstGeom>
          <a:noFill/>
          <a:extLst>
            <a:ext uri="{909E8E84-426E-40DD-AFC4-6F175D3DCCD1}">
              <a14:hiddenFill xmlns:a14="http://schemas.microsoft.com/office/drawing/2010/main">
                <a:solidFill>
                  <a:srgbClr val="FFFFFF"/>
                </a:solidFill>
              </a14:hiddenFill>
            </a:ext>
          </a:extLst>
        </p:spPr>
      </p:pic>
      <p:pic>
        <p:nvPicPr>
          <p:cNvPr id="7168" name="Picture 10" descr="Freccia Rossa PNG per il download gratuito">
            <a:extLst>
              <a:ext uri="{FF2B5EF4-FFF2-40B4-BE49-F238E27FC236}">
                <a16:creationId xmlns:a16="http://schemas.microsoft.com/office/drawing/2014/main" id="{71126218-B22C-E1DE-78B6-79C9B889DEF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815333">
            <a:off x="1752145" y="4507330"/>
            <a:ext cx="803672" cy="803672"/>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Timeline Icon, Vector Royalty Free SVG, Cliparts, Vectors, and Stock  Illustration. Image 127611811.">
            <a:extLst>
              <a:ext uri="{FF2B5EF4-FFF2-40B4-BE49-F238E27FC236}">
                <a16:creationId xmlns:a16="http://schemas.microsoft.com/office/drawing/2014/main" id="{D671DC93-F66E-2973-8782-85FBED340CCA}"/>
              </a:ext>
            </a:extLst>
          </p:cNvPr>
          <p:cNvPicPr>
            <a:picLocks noChangeAspect="1" noChangeArrowheads="1"/>
          </p:cNvPicPr>
          <p:nvPr/>
        </p:nvPicPr>
        <p:blipFill rotWithShape="1">
          <a:blip r:embed="rId8"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t="42799" b="43155"/>
          <a:stretch>
            <a:fillRect/>
          </a:stretch>
        </p:blipFill>
        <p:spPr bwMode="auto">
          <a:xfrm rot="5400000" flipV="1">
            <a:off x="-780008" y="1934880"/>
            <a:ext cx="2353749" cy="346463"/>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10" descr="Icona a Forma Di Linea Nera Per Scrittura Di Iscrizione E Contratto  Illustrazione Vettoriale - Illustrazione di foglio, icona: 211424000">
            <a:extLst>
              <a:ext uri="{FF2B5EF4-FFF2-40B4-BE49-F238E27FC236}">
                <a16:creationId xmlns:a16="http://schemas.microsoft.com/office/drawing/2014/main" id="{37D42E25-30F0-16DE-7947-286DC673F787}"/>
              </a:ext>
            </a:extLst>
          </p:cNvPr>
          <p:cNvPicPr>
            <a:picLocks noChangeAspect="1" noChangeArrowheads="1"/>
          </p:cNvPicPr>
          <p:nvPr/>
        </p:nvPicPr>
        <p:blipFill rotWithShape="1">
          <a:blip r:embed="rId9" cstate="print">
            <a:duotone>
              <a:schemeClr val="accent4">
                <a:shade val="45000"/>
                <a:satMod val="135000"/>
              </a:schemeClr>
              <a:prstClr val="white"/>
            </a:duotone>
            <a:extLst>
              <a:ext uri="{28A0092B-C50C-407E-A947-70E740481C1C}">
                <a14:useLocalDpi xmlns:a14="http://schemas.microsoft.com/office/drawing/2010/main" val="0"/>
              </a:ext>
            </a:extLst>
          </a:blip>
          <a:srcRect l="24644" t="17648" r="26357" b="16385"/>
          <a:stretch>
            <a:fillRect/>
          </a:stretch>
        </p:blipFill>
        <p:spPr bwMode="auto">
          <a:xfrm rot="20380196">
            <a:off x="293434" y="1056764"/>
            <a:ext cx="344303" cy="4635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50E85652-2814-E3AF-F1FD-C5176C50A900}"/>
              </a:ext>
            </a:extLst>
          </p:cNvPr>
          <p:cNvSpPr>
            <a:spLocks noChangeArrowheads="1"/>
          </p:cNvSpPr>
          <p:nvPr/>
        </p:nvSpPr>
        <p:spPr bwMode="auto">
          <a:xfrm>
            <a:off x="3347864" y="476672"/>
            <a:ext cx="5616749" cy="432048"/>
          </a:xfrm>
          <a:prstGeom prst="rect">
            <a:avLst/>
          </a:prstGeom>
          <a:solidFill>
            <a:srgbClr val="990000"/>
          </a:solidFill>
          <a:ln w="12700">
            <a:noFill/>
            <a:miter lim="800000"/>
            <a:headEnd/>
            <a:tailEnd/>
          </a:ln>
        </p:spPr>
        <p:txBody>
          <a:bodyPr anchor="ctr"/>
          <a:lstStyle/>
          <a:p>
            <a:pPr algn="ctr"/>
            <a:r>
              <a:rPr lang="en-US" sz="2000" dirty="0" err="1">
                <a:solidFill>
                  <a:schemeClr val="bg1"/>
                </a:solidFill>
                <a:latin typeface="+mj-lt"/>
              </a:rPr>
              <a:t>Fotovoltaico</a:t>
            </a:r>
            <a:endParaRPr lang="en-US" sz="2000" dirty="0">
              <a:solidFill>
                <a:schemeClr val="bg1"/>
              </a:solidFill>
              <a:latin typeface="+mj-lt"/>
            </a:endParaRPr>
          </a:p>
        </p:txBody>
      </p:sp>
      <p:grpSp>
        <p:nvGrpSpPr>
          <p:cNvPr id="9" name="Gruppo 8">
            <a:extLst>
              <a:ext uri="{FF2B5EF4-FFF2-40B4-BE49-F238E27FC236}">
                <a16:creationId xmlns:a16="http://schemas.microsoft.com/office/drawing/2014/main" id="{6D69F30C-FF1E-5B03-F97C-2F5803AB49B9}"/>
              </a:ext>
            </a:extLst>
          </p:cNvPr>
          <p:cNvGrpSpPr>
            <a:grpSpLocks noChangeAspect="1"/>
          </p:cNvGrpSpPr>
          <p:nvPr/>
        </p:nvGrpSpPr>
        <p:grpSpPr>
          <a:xfrm>
            <a:off x="7763978" y="4313883"/>
            <a:ext cx="534796" cy="720000"/>
            <a:chOff x="6623881" y="5107965"/>
            <a:chExt cx="746317" cy="1004772"/>
          </a:xfrm>
        </p:grpSpPr>
        <p:sp>
          <p:nvSpPr>
            <p:cNvPr id="16" name="Rettangolo con un angolo ritagliato 15">
              <a:extLst>
                <a:ext uri="{FF2B5EF4-FFF2-40B4-BE49-F238E27FC236}">
                  <a16:creationId xmlns:a16="http://schemas.microsoft.com/office/drawing/2014/main" id="{11FFCDD4-7049-F250-5FAC-AE5EACFD71F0}"/>
                </a:ext>
              </a:extLst>
            </p:cNvPr>
            <p:cNvSpPr/>
            <p:nvPr/>
          </p:nvSpPr>
          <p:spPr>
            <a:xfrm rot="17747688">
              <a:off x="6530835" y="5280993"/>
              <a:ext cx="897452" cy="612084"/>
            </a:xfrm>
            <a:prstGeom prst="snip1Rect">
              <a:avLst>
                <a:gd name="adj" fmla="val 313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Picture 10" descr="Icona a Forma Di Linea Nera Per Scrittura Di Iscrizione E Contratto  Illustrazione Vettoriale - Illustrazione di foglio, icona: 211424000">
              <a:extLst>
                <a:ext uri="{FF2B5EF4-FFF2-40B4-BE49-F238E27FC236}">
                  <a16:creationId xmlns:a16="http://schemas.microsoft.com/office/drawing/2014/main" id="{54C34F7F-8635-5E99-2601-02F506E41514}"/>
                </a:ext>
              </a:extLst>
            </p:cNvPr>
            <p:cNvPicPr>
              <a:picLocks noChangeAspect="1" noChangeArrowheads="1"/>
            </p:cNvPicPr>
            <p:nvPr/>
          </p:nvPicPr>
          <p:blipFill rotWithShape="1">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24644" t="17648" r="26357" b="16385"/>
            <a:stretch>
              <a:fillRect/>
            </a:stretch>
          </p:blipFill>
          <p:spPr bwMode="auto">
            <a:xfrm rot="1566790">
              <a:off x="6623881" y="5107965"/>
              <a:ext cx="746317" cy="1004772"/>
            </a:xfrm>
            <a:prstGeom prst="round1Rect">
              <a:avLst>
                <a:gd name="adj" fmla="val 0"/>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62390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D1A1F-2F0C-0694-63A0-A59FA4733B35}"/>
            </a:ext>
          </a:extLst>
        </p:cNvPr>
        <p:cNvGrpSpPr/>
        <p:nvPr/>
      </p:nvGrpSpPr>
      <p:grpSpPr>
        <a:xfrm>
          <a:off x="0" y="0"/>
          <a:ext cx="0" cy="0"/>
          <a:chOff x="0" y="0"/>
          <a:chExt cx="0" cy="0"/>
        </a:xfrm>
      </p:grpSpPr>
      <p:pic>
        <p:nvPicPr>
          <p:cNvPr id="7182" name="Picture 14" descr="Caratteristiche tecniche impianto fotovoltaico | Sorgenia">
            <a:extLst>
              <a:ext uri="{FF2B5EF4-FFF2-40B4-BE49-F238E27FC236}">
                <a16:creationId xmlns:a16="http://schemas.microsoft.com/office/drawing/2014/main" id="{67175FD7-E77F-D3D0-1E39-D79C89252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890" y="2414474"/>
            <a:ext cx="1010804" cy="1170405"/>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96E3421F-7A8B-76A0-2AC9-A30FD8265E54}"/>
              </a:ext>
            </a:extLst>
          </p:cNvPr>
          <p:cNvSpPr txBox="1"/>
          <p:nvPr/>
        </p:nvSpPr>
        <p:spPr>
          <a:xfrm>
            <a:off x="228521" y="2209982"/>
            <a:ext cx="7422587" cy="1569660"/>
          </a:xfrm>
          <a:prstGeom prst="rect">
            <a:avLst/>
          </a:prstGeom>
          <a:noFill/>
        </p:spPr>
        <p:txBody>
          <a:bodyPr wrap="square">
            <a:spAutoFit/>
          </a:bodyPr>
          <a:lstStyle/>
          <a:p>
            <a:pPr algn="just">
              <a:spcAft>
                <a:spcPts val="450"/>
              </a:spcAft>
            </a:pPr>
            <a:r>
              <a:rPr lang="it-IT" sz="1600" dirty="0"/>
              <a:t>Possono essere applicate alla progettazione, installazione, esercizio, manutenzione di </a:t>
            </a:r>
            <a:r>
              <a:rPr lang="it-IT" sz="1600" b="1" dirty="0">
                <a:solidFill>
                  <a:schemeClr val="accent6"/>
                </a:solidFill>
              </a:rPr>
              <a:t>impianti fotovoltaici con tensione nominale in corrente continua non superiore a 1500 V</a:t>
            </a:r>
            <a:r>
              <a:rPr lang="it-IT" sz="1600" dirty="0">
                <a:solidFill>
                  <a:schemeClr val="accent6"/>
                </a:solidFill>
              </a:rPr>
              <a:t>, </a:t>
            </a:r>
            <a:r>
              <a:rPr lang="it-IT" sz="1600" b="1" dirty="0">
                <a:solidFill>
                  <a:schemeClr val="accent6"/>
                </a:solidFill>
              </a:rPr>
              <a:t>ubicati in attività soggette</a:t>
            </a:r>
            <a:r>
              <a:rPr lang="it-IT" sz="1600" dirty="0">
                <a:solidFill>
                  <a:schemeClr val="accent6"/>
                </a:solidFill>
              </a:rPr>
              <a:t> </a:t>
            </a:r>
            <a:r>
              <a:rPr lang="it-IT" sz="1600" b="1" dirty="0">
                <a:solidFill>
                  <a:schemeClr val="accent6"/>
                </a:solidFill>
              </a:rPr>
              <a:t>o a servizio delle stesse</a:t>
            </a:r>
            <a:r>
              <a:rPr lang="it-IT" sz="1600" dirty="0"/>
              <a:t>, incorporati con diversi gradi di integrazione nelle chiusure d’ambito di edifici civili, industriali, commerciali, rurali, ivi incluse pergole, tettoie e pensiline ad essi pertinenti.</a:t>
            </a:r>
          </a:p>
        </p:txBody>
      </p:sp>
      <p:sp>
        <p:nvSpPr>
          <p:cNvPr id="13" name="CasellaDiTesto 12">
            <a:extLst>
              <a:ext uri="{FF2B5EF4-FFF2-40B4-BE49-F238E27FC236}">
                <a16:creationId xmlns:a16="http://schemas.microsoft.com/office/drawing/2014/main" id="{EE99D78C-EE8B-A859-C414-957B6D2648D1}"/>
              </a:ext>
            </a:extLst>
          </p:cNvPr>
          <p:cNvSpPr txBox="1"/>
          <p:nvPr/>
        </p:nvSpPr>
        <p:spPr>
          <a:xfrm>
            <a:off x="224491" y="4000785"/>
            <a:ext cx="8709203" cy="1931298"/>
          </a:xfrm>
          <a:prstGeom prst="rect">
            <a:avLst/>
          </a:prstGeom>
          <a:noFill/>
        </p:spPr>
        <p:txBody>
          <a:bodyPr wrap="square">
            <a:spAutoFit/>
          </a:bodyPr>
          <a:lstStyle/>
          <a:p>
            <a:pPr algn="just">
              <a:spcAft>
                <a:spcPts val="900"/>
              </a:spcAft>
            </a:pPr>
            <a:r>
              <a:rPr lang="it-IT" sz="1600" dirty="0"/>
              <a:t>Si applicano altresì agli </a:t>
            </a:r>
            <a:r>
              <a:rPr lang="it-IT" sz="1600" b="1" dirty="0">
                <a:solidFill>
                  <a:schemeClr val="accent6"/>
                </a:solidFill>
              </a:rPr>
              <a:t>impianti fotovoltaici ubicati su pensiline indipendenti a copertura degli stalli auto, poste a copertura di parcheggi all’aperto</a:t>
            </a:r>
            <a:r>
              <a:rPr lang="it-IT" sz="1600" b="1" dirty="0"/>
              <a:t> </a:t>
            </a:r>
            <a:r>
              <a:rPr lang="it-IT" sz="1600" dirty="0"/>
              <a:t>su area esterna in prossimità di edifici - quali strutture accessorie - </a:t>
            </a:r>
            <a:r>
              <a:rPr lang="it-IT" sz="1600" b="1" dirty="0">
                <a:solidFill>
                  <a:schemeClr val="accent6"/>
                </a:solidFill>
              </a:rPr>
              <a:t>ed «interferenti» con le attività soggette</a:t>
            </a:r>
            <a:r>
              <a:rPr lang="it-IT" sz="1600" dirty="0"/>
              <a:t>, anche in assenza di continuità strutturale con le relative opere da costruzione.</a:t>
            </a:r>
          </a:p>
          <a:p>
            <a:pPr algn="just">
              <a:spcAft>
                <a:spcPts val="450"/>
              </a:spcAft>
            </a:pPr>
            <a:r>
              <a:rPr lang="it-IT" sz="1600" dirty="0"/>
              <a:t>Le indicazioni contenute nelle linee guida possono costituire un </a:t>
            </a:r>
            <a:r>
              <a:rPr lang="it-IT" sz="1600" b="1" dirty="0"/>
              <a:t>utile riferimento </a:t>
            </a:r>
            <a:r>
              <a:rPr lang="it-IT" sz="1600" dirty="0"/>
              <a:t>anche per la progettazione, la installazione, l’esercizio, la manutenzione di impianti fotovoltaici ubicati in attività non soggette alle visite ed ai controlli di prevenzione incendi.</a:t>
            </a:r>
          </a:p>
        </p:txBody>
      </p:sp>
      <p:pic>
        <p:nvPicPr>
          <p:cNvPr id="4" name="Immagine 3">
            <a:extLst>
              <a:ext uri="{FF2B5EF4-FFF2-40B4-BE49-F238E27FC236}">
                <a16:creationId xmlns:a16="http://schemas.microsoft.com/office/drawing/2014/main" id="{586FF677-D4CA-7F9C-9842-F2401E4AC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2275" y="920007"/>
            <a:ext cx="1343025" cy="350511"/>
          </a:xfrm>
          <a:prstGeom prst="rect">
            <a:avLst/>
          </a:prstGeom>
        </p:spPr>
      </p:pic>
      <p:sp>
        <p:nvSpPr>
          <p:cNvPr id="12" name="Rectangle 2">
            <a:extLst>
              <a:ext uri="{FF2B5EF4-FFF2-40B4-BE49-F238E27FC236}">
                <a16:creationId xmlns:a16="http://schemas.microsoft.com/office/drawing/2014/main" id="{48F485F9-73C7-A563-DC5B-148F6B67E512}"/>
              </a:ext>
            </a:extLst>
          </p:cNvPr>
          <p:cNvSpPr>
            <a:spLocks noChangeArrowheads="1"/>
          </p:cNvSpPr>
          <p:nvPr/>
        </p:nvSpPr>
        <p:spPr bwMode="auto">
          <a:xfrm>
            <a:off x="3347864" y="476672"/>
            <a:ext cx="5616749" cy="432048"/>
          </a:xfrm>
          <a:prstGeom prst="rect">
            <a:avLst/>
          </a:prstGeom>
          <a:solidFill>
            <a:srgbClr val="990000"/>
          </a:solidFill>
          <a:ln w="12700">
            <a:noFill/>
            <a:miter lim="800000"/>
            <a:headEnd/>
            <a:tailEnd/>
          </a:ln>
        </p:spPr>
        <p:txBody>
          <a:bodyPr anchor="ctr"/>
          <a:lstStyle/>
          <a:p>
            <a:pPr algn="ctr"/>
            <a:r>
              <a:rPr lang="en-US" sz="2000" dirty="0" err="1">
                <a:solidFill>
                  <a:schemeClr val="bg1"/>
                </a:solidFill>
                <a:latin typeface="+mj-lt"/>
              </a:rPr>
              <a:t>Fotovoltaico</a:t>
            </a:r>
            <a:endParaRPr lang="en-US" sz="2000" dirty="0">
              <a:solidFill>
                <a:schemeClr val="bg1"/>
              </a:solidFill>
              <a:latin typeface="+mj-lt"/>
            </a:endParaRPr>
          </a:p>
        </p:txBody>
      </p:sp>
      <p:sp>
        <p:nvSpPr>
          <p:cNvPr id="14" name="Rettangolo con angoli arrotondati 13">
            <a:extLst>
              <a:ext uri="{FF2B5EF4-FFF2-40B4-BE49-F238E27FC236}">
                <a16:creationId xmlns:a16="http://schemas.microsoft.com/office/drawing/2014/main" id="{58B6B78F-558D-0424-C471-427FF0FCB560}"/>
              </a:ext>
            </a:extLst>
          </p:cNvPr>
          <p:cNvSpPr/>
          <p:nvPr/>
        </p:nvSpPr>
        <p:spPr>
          <a:xfrm>
            <a:off x="143370" y="1116440"/>
            <a:ext cx="8320406" cy="623093"/>
          </a:xfrm>
          <a:prstGeom prst="roundRect">
            <a:avLst>
              <a:gd name="adj" fmla="val 10502"/>
            </a:avLst>
          </a:prstGeom>
          <a:solidFill>
            <a:schemeClr val="accent6">
              <a:lumMod val="60000"/>
              <a:lumOff val="40000"/>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15" name="CasellaDiTesto 14">
            <a:extLst>
              <a:ext uri="{FF2B5EF4-FFF2-40B4-BE49-F238E27FC236}">
                <a16:creationId xmlns:a16="http://schemas.microsoft.com/office/drawing/2014/main" id="{AABC43D7-A464-57C4-F9A4-D41264B82C27}"/>
              </a:ext>
            </a:extLst>
          </p:cNvPr>
          <p:cNvSpPr txBox="1"/>
          <p:nvPr/>
        </p:nvSpPr>
        <p:spPr>
          <a:xfrm>
            <a:off x="185512" y="1093723"/>
            <a:ext cx="8278264" cy="895117"/>
          </a:xfrm>
          <a:prstGeom prst="rect">
            <a:avLst/>
          </a:prstGeom>
          <a:noFill/>
        </p:spPr>
        <p:txBody>
          <a:bodyPr wrap="square">
            <a:spAutoFit/>
          </a:bodyPr>
          <a:lstStyle/>
          <a:p>
            <a:pPr algn="just">
              <a:spcAft>
                <a:spcPts val="450"/>
              </a:spcAft>
            </a:pPr>
            <a:r>
              <a:rPr lang="it-IT" sz="1800" b="1" dirty="0">
                <a:cs typeface="Segoe UI" panose="020B0502040204020203" pitchFamily="34" charset="0"/>
              </a:rPr>
              <a:t>Linee guida di prevenzione incendi per la progettazione, installazione, esercizio, manutenzione di impianti fotovoltaici</a:t>
            </a:r>
          </a:p>
          <a:p>
            <a:pPr algn="just"/>
            <a:r>
              <a:rPr lang="it-IT" sz="1200" dirty="0">
                <a:cs typeface="Segoe UI" panose="020B0502040204020203" pitchFamily="34" charset="0"/>
              </a:rPr>
              <a:t>(Lett. circ. n. 14030 del 01.09.2025) </a:t>
            </a:r>
          </a:p>
        </p:txBody>
      </p:sp>
      <p:grpSp>
        <p:nvGrpSpPr>
          <p:cNvPr id="18" name="Gruppo 17">
            <a:extLst>
              <a:ext uri="{FF2B5EF4-FFF2-40B4-BE49-F238E27FC236}">
                <a16:creationId xmlns:a16="http://schemas.microsoft.com/office/drawing/2014/main" id="{04D1A48F-345A-FB32-DB72-1310F268D5D3}"/>
              </a:ext>
            </a:extLst>
          </p:cNvPr>
          <p:cNvGrpSpPr>
            <a:grpSpLocks noChangeAspect="1"/>
          </p:cNvGrpSpPr>
          <p:nvPr/>
        </p:nvGrpSpPr>
        <p:grpSpPr>
          <a:xfrm>
            <a:off x="8593283" y="1167448"/>
            <a:ext cx="381983" cy="514267"/>
            <a:chOff x="6623881" y="5107965"/>
            <a:chExt cx="746317" cy="1004772"/>
          </a:xfrm>
        </p:grpSpPr>
        <p:sp>
          <p:nvSpPr>
            <p:cNvPr id="19" name="Rettangolo con un angolo ritagliato 18">
              <a:extLst>
                <a:ext uri="{FF2B5EF4-FFF2-40B4-BE49-F238E27FC236}">
                  <a16:creationId xmlns:a16="http://schemas.microsoft.com/office/drawing/2014/main" id="{966B2C61-BD15-89EE-2DC4-9A26204EECC1}"/>
                </a:ext>
              </a:extLst>
            </p:cNvPr>
            <p:cNvSpPr/>
            <p:nvPr/>
          </p:nvSpPr>
          <p:spPr>
            <a:xfrm rot="17747688">
              <a:off x="6530835" y="5280993"/>
              <a:ext cx="897452" cy="612084"/>
            </a:xfrm>
            <a:prstGeom prst="snip1Rect">
              <a:avLst>
                <a:gd name="adj" fmla="val 313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20" name="Picture 10" descr="Icona a Forma Di Linea Nera Per Scrittura Di Iscrizione E Contratto  Illustrazione Vettoriale - Illustrazione di foglio, icona: 211424000">
              <a:extLst>
                <a:ext uri="{FF2B5EF4-FFF2-40B4-BE49-F238E27FC236}">
                  <a16:creationId xmlns:a16="http://schemas.microsoft.com/office/drawing/2014/main" id="{AED00BB8-964B-9EB2-E40E-9C48072DE2D0}"/>
                </a:ext>
              </a:extLst>
            </p:cNvPr>
            <p:cNvPicPr>
              <a:picLocks noChangeAspect="1" noChangeArrowheads="1"/>
            </p:cNvPicPr>
            <p:nvPr/>
          </p:nvPicPr>
          <p:blipFill rotWithShape="1">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24644" t="17648" r="26357" b="16385"/>
            <a:stretch>
              <a:fillRect/>
            </a:stretch>
          </p:blipFill>
          <p:spPr bwMode="auto">
            <a:xfrm rot="1566790">
              <a:off x="6623881" y="5107965"/>
              <a:ext cx="746317" cy="1004772"/>
            </a:xfrm>
            <a:prstGeom prst="round1Rect">
              <a:avLst>
                <a:gd name="adj" fmla="val 0"/>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6411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34EEF-02F4-BF27-9817-46B0161C4BC4}"/>
            </a:ext>
          </a:extLst>
        </p:cNvPr>
        <p:cNvGrpSpPr/>
        <p:nvPr/>
      </p:nvGrpSpPr>
      <p:grpSpPr>
        <a:xfrm>
          <a:off x="0" y="0"/>
          <a:ext cx="0" cy="0"/>
          <a:chOff x="0" y="0"/>
          <a:chExt cx="0" cy="0"/>
        </a:xfrm>
      </p:grpSpPr>
      <p:sp>
        <p:nvSpPr>
          <p:cNvPr id="20" name="CasellaDiTesto 19">
            <a:extLst>
              <a:ext uri="{FF2B5EF4-FFF2-40B4-BE49-F238E27FC236}">
                <a16:creationId xmlns:a16="http://schemas.microsoft.com/office/drawing/2014/main" id="{DAFCAF94-F630-A983-AFF1-49ECDAE7987F}"/>
              </a:ext>
            </a:extLst>
          </p:cNvPr>
          <p:cNvSpPr txBox="1"/>
          <p:nvPr/>
        </p:nvSpPr>
        <p:spPr>
          <a:xfrm>
            <a:off x="279048" y="3226259"/>
            <a:ext cx="2708670" cy="1323439"/>
          </a:xfrm>
          <a:prstGeom prst="rect">
            <a:avLst/>
          </a:prstGeom>
          <a:noFill/>
        </p:spPr>
        <p:txBody>
          <a:bodyPr wrap="square">
            <a:spAutoFit/>
          </a:bodyPr>
          <a:lstStyle/>
          <a:p>
            <a:pPr algn="ctr"/>
            <a:r>
              <a:rPr lang="it-IT" sz="1600" dirty="0"/>
              <a:t>Gli impianti fotovoltaici </a:t>
            </a:r>
            <a:r>
              <a:rPr lang="it-IT" sz="1600" b="1" dirty="0">
                <a:solidFill>
                  <a:schemeClr val="accent1"/>
                </a:solidFill>
              </a:rPr>
              <a:t>non rientrano fra le attività soggette</a:t>
            </a:r>
            <a:r>
              <a:rPr lang="it-IT" sz="1600" dirty="0"/>
              <a:t> ai controlli di prevenzione incendi ai sensi del D.P.R. 151/2011</a:t>
            </a:r>
          </a:p>
        </p:txBody>
      </p:sp>
      <p:sp>
        <p:nvSpPr>
          <p:cNvPr id="21" name="CasellaDiTesto 20">
            <a:extLst>
              <a:ext uri="{FF2B5EF4-FFF2-40B4-BE49-F238E27FC236}">
                <a16:creationId xmlns:a16="http://schemas.microsoft.com/office/drawing/2014/main" id="{D1E5D4BD-0BFF-17C0-B672-6FD473E413F5}"/>
              </a:ext>
            </a:extLst>
          </p:cNvPr>
          <p:cNvSpPr txBox="1"/>
          <p:nvPr/>
        </p:nvSpPr>
        <p:spPr>
          <a:xfrm>
            <a:off x="3510740" y="3226259"/>
            <a:ext cx="5103578" cy="1569660"/>
          </a:xfrm>
          <a:prstGeom prst="rect">
            <a:avLst/>
          </a:prstGeom>
          <a:noFill/>
        </p:spPr>
        <p:txBody>
          <a:bodyPr wrap="square">
            <a:spAutoFit/>
          </a:bodyPr>
          <a:lstStyle/>
          <a:p>
            <a:pPr algn="just"/>
            <a:r>
              <a:rPr lang="it-IT" sz="1600" dirty="0"/>
              <a:t>L’installazione di un impianto fotovoltaico in un’attività soggetta è, generalmente, da considerarsi una </a:t>
            </a:r>
            <a:r>
              <a:rPr lang="it-IT" sz="1600" b="1" dirty="0">
                <a:solidFill>
                  <a:srgbClr val="C00000"/>
                </a:solidFill>
              </a:rPr>
              <a:t>modifica rilevante dell’attività esistente</a:t>
            </a:r>
            <a:r>
              <a:rPr lang="it-IT" sz="1600" dirty="0"/>
              <a:t>, in quanto comporta una variazione delle condizioni di sicurezza antincendio preesistenti (art. 4, co. 6 del DPR 151/2011). </a:t>
            </a:r>
          </a:p>
        </p:txBody>
      </p:sp>
      <p:sp>
        <p:nvSpPr>
          <p:cNvPr id="24" name="Rettangolo con angoli arrotondati 23">
            <a:extLst>
              <a:ext uri="{FF2B5EF4-FFF2-40B4-BE49-F238E27FC236}">
                <a16:creationId xmlns:a16="http://schemas.microsoft.com/office/drawing/2014/main" id="{D6DFBF07-BC8F-D199-4A59-35CB27C49ED8}"/>
              </a:ext>
            </a:extLst>
          </p:cNvPr>
          <p:cNvSpPr/>
          <p:nvPr/>
        </p:nvSpPr>
        <p:spPr>
          <a:xfrm>
            <a:off x="279152" y="3131315"/>
            <a:ext cx="2708671" cy="1524736"/>
          </a:xfrm>
          <a:prstGeom prst="roundRect">
            <a:avLst>
              <a:gd name="adj" fmla="val 10502"/>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25" name="Rettangolo con angoli arrotondati 24">
            <a:extLst>
              <a:ext uri="{FF2B5EF4-FFF2-40B4-BE49-F238E27FC236}">
                <a16:creationId xmlns:a16="http://schemas.microsoft.com/office/drawing/2014/main" id="{8A56A6B5-343F-B9A8-3A70-FEC08970E3C1}"/>
              </a:ext>
            </a:extLst>
          </p:cNvPr>
          <p:cNvSpPr/>
          <p:nvPr/>
        </p:nvSpPr>
        <p:spPr>
          <a:xfrm>
            <a:off x="3347864" y="3131315"/>
            <a:ext cx="5414044" cy="1766636"/>
          </a:xfrm>
          <a:prstGeom prst="roundRect">
            <a:avLst>
              <a:gd name="adj" fmla="val 10502"/>
            </a:avLst>
          </a:pr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26" name="Picture 2" descr="esclamazione Pericolo icona vettore nel linea stile . avvertimento cartello  . attenzione icona 23904069 Arte vettoriale a Vecteezy">
            <a:extLst>
              <a:ext uri="{FF2B5EF4-FFF2-40B4-BE49-F238E27FC236}">
                <a16:creationId xmlns:a16="http://schemas.microsoft.com/office/drawing/2014/main" id="{AA4F12BB-1E15-D9FF-B3BF-17EC03620168}"/>
              </a:ext>
            </a:extLst>
          </p:cNvPr>
          <p:cNvPicPr>
            <a:picLocks noChangeAspect="1" noChangeArrowheads="1"/>
          </p:cNvPicPr>
          <p:nvPr/>
        </p:nvPicPr>
        <p:blipFill>
          <a:blip r:embed="rId3" cstate="print">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8455421" y="4656050"/>
            <a:ext cx="552658" cy="552658"/>
          </a:xfrm>
          <a:prstGeom prst="ellipse">
            <a:avLst/>
          </a:prstGeom>
          <a:noFill/>
          <a:extLst>
            <a:ext uri="{909E8E84-426E-40DD-AFC4-6F175D3DCCD1}">
              <a14:hiddenFill xmlns:a14="http://schemas.microsoft.com/office/drawing/2010/main">
                <a:solidFill>
                  <a:srgbClr val="FFFFFF"/>
                </a:solidFill>
              </a14:hiddenFill>
            </a:ext>
          </a:extLst>
        </p:spPr>
      </p:pic>
      <p:pic>
        <p:nvPicPr>
          <p:cNvPr id="7170" name="Immagine 7169">
            <a:extLst>
              <a:ext uri="{FF2B5EF4-FFF2-40B4-BE49-F238E27FC236}">
                <a16:creationId xmlns:a16="http://schemas.microsoft.com/office/drawing/2014/main" id="{EA29FE59-FD6D-F25C-EA52-2A2CB1F18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2275" y="920007"/>
            <a:ext cx="1343025" cy="350511"/>
          </a:xfrm>
          <a:prstGeom prst="rect">
            <a:avLst/>
          </a:prstGeom>
        </p:spPr>
      </p:pic>
      <p:pic>
        <p:nvPicPr>
          <p:cNvPr id="3074" name="Picture 2" descr="solare pannello pixel Perfetto lineare icona. fotovoltaico. alternativa  fonte di energia. energia dispositivo per casa. magro linea illustrazione.  contorno simbolo. vettore schema disegno. modificabile ictus 19561512 Arte  vettoriale a Vecteezy">
            <a:extLst>
              <a:ext uri="{FF2B5EF4-FFF2-40B4-BE49-F238E27FC236}">
                <a16:creationId xmlns:a16="http://schemas.microsoft.com/office/drawing/2014/main" id="{EA51F020-D037-F0B6-2135-D3FDEF246A3F}"/>
              </a:ext>
            </a:extLst>
          </p:cNvPr>
          <p:cNvPicPr>
            <a:picLocks noChangeAspect="1" noChangeArrowheads="1"/>
          </p:cNvPicPr>
          <p:nvPr/>
        </p:nvPicPr>
        <p:blipFill rotWithShape="1">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1924" t="35373" r="22466" b="22439"/>
          <a:stretch>
            <a:fillRect/>
          </a:stretch>
        </p:blipFill>
        <p:spPr bwMode="auto">
          <a:xfrm>
            <a:off x="1314631" y="4966807"/>
            <a:ext cx="637712" cy="4838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9B19C8D4-D52D-AEAC-3213-031CBCD5E812}"/>
              </a:ext>
            </a:extLst>
          </p:cNvPr>
          <p:cNvSpPr>
            <a:spLocks noChangeArrowheads="1"/>
          </p:cNvSpPr>
          <p:nvPr/>
        </p:nvSpPr>
        <p:spPr bwMode="auto">
          <a:xfrm>
            <a:off x="3347864" y="476672"/>
            <a:ext cx="5616749" cy="432048"/>
          </a:xfrm>
          <a:prstGeom prst="rect">
            <a:avLst/>
          </a:prstGeom>
          <a:solidFill>
            <a:srgbClr val="990000"/>
          </a:solidFill>
          <a:ln w="12700">
            <a:noFill/>
            <a:miter lim="800000"/>
            <a:headEnd/>
            <a:tailEnd/>
          </a:ln>
        </p:spPr>
        <p:txBody>
          <a:bodyPr anchor="ctr"/>
          <a:lstStyle/>
          <a:p>
            <a:pPr algn="ctr"/>
            <a:r>
              <a:rPr lang="en-US" sz="2000" dirty="0" err="1">
                <a:solidFill>
                  <a:schemeClr val="bg1"/>
                </a:solidFill>
                <a:latin typeface="+mj-lt"/>
              </a:rPr>
              <a:t>Fotovoltaico</a:t>
            </a:r>
            <a:endParaRPr lang="en-US" sz="2000" dirty="0">
              <a:solidFill>
                <a:schemeClr val="bg1"/>
              </a:solidFill>
              <a:latin typeface="+mj-lt"/>
            </a:endParaRPr>
          </a:p>
        </p:txBody>
      </p:sp>
      <p:sp>
        <p:nvSpPr>
          <p:cNvPr id="9" name="Rettangolo con angoli arrotondati 8">
            <a:extLst>
              <a:ext uri="{FF2B5EF4-FFF2-40B4-BE49-F238E27FC236}">
                <a16:creationId xmlns:a16="http://schemas.microsoft.com/office/drawing/2014/main" id="{39D021CA-F92B-E11F-72A6-48E19F6F14BB}"/>
              </a:ext>
            </a:extLst>
          </p:cNvPr>
          <p:cNvSpPr/>
          <p:nvPr/>
        </p:nvSpPr>
        <p:spPr>
          <a:xfrm>
            <a:off x="143370" y="1116440"/>
            <a:ext cx="8320406" cy="623093"/>
          </a:xfrm>
          <a:prstGeom prst="roundRect">
            <a:avLst>
              <a:gd name="adj" fmla="val 10502"/>
            </a:avLst>
          </a:prstGeom>
          <a:solidFill>
            <a:schemeClr val="accent6">
              <a:lumMod val="60000"/>
              <a:lumOff val="40000"/>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11" name="CasellaDiTesto 10">
            <a:extLst>
              <a:ext uri="{FF2B5EF4-FFF2-40B4-BE49-F238E27FC236}">
                <a16:creationId xmlns:a16="http://schemas.microsoft.com/office/drawing/2014/main" id="{4F80AE8F-0C7A-73E8-9945-482AB3C23706}"/>
              </a:ext>
            </a:extLst>
          </p:cNvPr>
          <p:cNvSpPr txBox="1"/>
          <p:nvPr/>
        </p:nvSpPr>
        <p:spPr>
          <a:xfrm>
            <a:off x="185512" y="1093723"/>
            <a:ext cx="8278264" cy="895117"/>
          </a:xfrm>
          <a:prstGeom prst="rect">
            <a:avLst/>
          </a:prstGeom>
          <a:noFill/>
        </p:spPr>
        <p:txBody>
          <a:bodyPr wrap="square">
            <a:spAutoFit/>
          </a:bodyPr>
          <a:lstStyle/>
          <a:p>
            <a:pPr algn="just">
              <a:spcAft>
                <a:spcPts val="450"/>
              </a:spcAft>
            </a:pPr>
            <a:r>
              <a:rPr lang="it-IT" sz="1800" b="1" dirty="0">
                <a:cs typeface="Segoe UI" panose="020B0502040204020203" pitchFamily="34" charset="0"/>
              </a:rPr>
              <a:t>Linee guida di prevenzione incendi per la progettazione, installazione, esercizio, manutenzione di impianti fotovoltaici</a:t>
            </a:r>
          </a:p>
          <a:p>
            <a:pPr algn="just"/>
            <a:r>
              <a:rPr lang="it-IT" sz="1200" dirty="0">
                <a:cs typeface="Segoe UI" panose="020B0502040204020203" pitchFamily="34" charset="0"/>
              </a:rPr>
              <a:t>(Lett. circ. n. 14030 del 01.09.2025) </a:t>
            </a:r>
          </a:p>
        </p:txBody>
      </p:sp>
      <p:grpSp>
        <p:nvGrpSpPr>
          <p:cNvPr id="12" name="Gruppo 11">
            <a:extLst>
              <a:ext uri="{FF2B5EF4-FFF2-40B4-BE49-F238E27FC236}">
                <a16:creationId xmlns:a16="http://schemas.microsoft.com/office/drawing/2014/main" id="{79514DDF-2F14-E2B9-39E1-7C97C1FEE3D6}"/>
              </a:ext>
            </a:extLst>
          </p:cNvPr>
          <p:cNvGrpSpPr>
            <a:grpSpLocks noChangeAspect="1"/>
          </p:cNvGrpSpPr>
          <p:nvPr/>
        </p:nvGrpSpPr>
        <p:grpSpPr>
          <a:xfrm>
            <a:off x="8593283" y="1167448"/>
            <a:ext cx="381983" cy="514267"/>
            <a:chOff x="6623881" y="5107965"/>
            <a:chExt cx="746317" cy="1004772"/>
          </a:xfrm>
        </p:grpSpPr>
        <p:sp>
          <p:nvSpPr>
            <p:cNvPr id="13" name="Rettangolo con un angolo ritagliato 12">
              <a:extLst>
                <a:ext uri="{FF2B5EF4-FFF2-40B4-BE49-F238E27FC236}">
                  <a16:creationId xmlns:a16="http://schemas.microsoft.com/office/drawing/2014/main" id="{01CF1C8D-CD5E-9DA5-8ED2-D07A46DF634F}"/>
                </a:ext>
              </a:extLst>
            </p:cNvPr>
            <p:cNvSpPr/>
            <p:nvPr/>
          </p:nvSpPr>
          <p:spPr>
            <a:xfrm rot="17747688">
              <a:off x="6530835" y="5280993"/>
              <a:ext cx="897452" cy="612084"/>
            </a:xfrm>
            <a:prstGeom prst="snip1Rect">
              <a:avLst>
                <a:gd name="adj" fmla="val 313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14" name="Picture 10" descr="Icona a Forma Di Linea Nera Per Scrittura Di Iscrizione E Contratto  Illustrazione Vettoriale - Illustrazione di foglio, icona: 211424000">
              <a:extLst>
                <a:ext uri="{FF2B5EF4-FFF2-40B4-BE49-F238E27FC236}">
                  <a16:creationId xmlns:a16="http://schemas.microsoft.com/office/drawing/2014/main" id="{ADD94E46-278E-E80F-73E9-50D8E8FCDC74}"/>
                </a:ext>
              </a:extLst>
            </p:cNvPr>
            <p:cNvPicPr>
              <a:picLocks noChangeAspect="1" noChangeArrowheads="1"/>
            </p:cNvPicPr>
            <p:nvPr/>
          </p:nvPicPr>
          <p:blipFill rotWithShape="1">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24644" t="17648" r="26357" b="16385"/>
            <a:stretch>
              <a:fillRect/>
            </a:stretch>
          </p:blipFill>
          <p:spPr bwMode="auto">
            <a:xfrm rot="1566790">
              <a:off x="6623881" y="5107965"/>
              <a:ext cx="746317" cy="1004772"/>
            </a:xfrm>
            <a:prstGeom prst="round1Rect">
              <a:avLst>
                <a:gd name="adj" fmla="val 0"/>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16337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288EE-29F1-9DD6-851D-E7F9CC0DBDD5}"/>
            </a:ext>
          </a:extLst>
        </p:cNvPr>
        <p:cNvGrpSpPr/>
        <p:nvPr/>
      </p:nvGrpSpPr>
      <p:grpSpPr>
        <a:xfrm>
          <a:off x="0" y="0"/>
          <a:ext cx="0" cy="0"/>
          <a:chOff x="0" y="0"/>
          <a:chExt cx="0" cy="0"/>
        </a:xfrm>
      </p:grpSpPr>
      <p:sp>
        <p:nvSpPr>
          <p:cNvPr id="19" name="CasellaDiTesto 18">
            <a:extLst>
              <a:ext uri="{FF2B5EF4-FFF2-40B4-BE49-F238E27FC236}">
                <a16:creationId xmlns:a16="http://schemas.microsoft.com/office/drawing/2014/main" id="{A2528A89-7AA7-F27D-1B8A-30293DC627FA}"/>
              </a:ext>
            </a:extLst>
          </p:cNvPr>
          <p:cNvSpPr txBox="1"/>
          <p:nvPr/>
        </p:nvSpPr>
        <p:spPr>
          <a:xfrm>
            <a:off x="2083218" y="957804"/>
            <a:ext cx="6912864" cy="323165"/>
          </a:xfrm>
          <a:prstGeom prst="rect">
            <a:avLst/>
          </a:prstGeom>
          <a:noFill/>
          <a:ln w="12700">
            <a:noFill/>
          </a:ln>
        </p:spPr>
        <p:txBody>
          <a:bodyPr wrap="square">
            <a:spAutoFit/>
          </a:bodyPr>
          <a:lstStyle/>
          <a:p>
            <a:pPr algn="just"/>
            <a:r>
              <a:rPr lang="en-US" sz="1500" b="1" dirty="0">
                <a:solidFill>
                  <a:schemeClr val="bg1"/>
                </a:solidFill>
                <a:cs typeface="Segoe UI" panose="020B0502040204020203" pitchFamily="34" charset="0"/>
              </a:rPr>
              <a:t>BATTERY ENERGY STORAGE SYSTEMS (BESS)</a:t>
            </a:r>
          </a:p>
        </p:txBody>
      </p:sp>
      <p:sp>
        <p:nvSpPr>
          <p:cNvPr id="13" name="CasellaDiTesto 12">
            <a:extLst>
              <a:ext uri="{FF2B5EF4-FFF2-40B4-BE49-F238E27FC236}">
                <a16:creationId xmlns:a16="http://schemas.microsoft.com/office/drawing/2014/main" id="{956257E7-A36A-745B-FCDF-B34CD9C32643}"/>
              </a:ext>
            </a:extLst>
          </p:cNvPr>
          <p:cNvSpPr txBox="1"/>
          <p:nvPr/>
        </p:nvSpPr>
        <p:spPr>
          <a:xfrm>
            <a:off x="185512" y="2059826"/>
            <a:ext cx="8634960" cy="4393510"/>
          </a:xfrm>
          <a:prstGeom prst="rect">
            <a:avLst/>
          </a:prstGeom>
          <a:noFill/>
        </p:spPr>
        <p:txBody>
          <a:bodyPr wrap="square" numCol="2" spcCol="540000">
            <a:spAutoFit/>
          </a:bodyPr>
          <a:lstStyle/>
          <a:p>
            <a:pPr algn="just"/>
            <a:r>
              <a:rPr lang="it-IT" sz="1350" b="1" dirty="0"/>
              <a:t>1. Premessa</a:t>
            </a:r>
            <a:endParaRPr lang="it-IT" sz="1350" b="1" i="1" dirty="0"/>
          </a:p>
          <a:p>
            <a:pPr marL="401241" indent="-214313" algn="just">
              <a:spcAft>
                <a:spcPts val="300"/>
              </a:spcAft>
              <a:buFont typeface="Arial" panose="020B0604020202020204" pitchFamily="34" charset="0"/>
              <a:buChar char="•"/>
            </a:pPr>
            <a:r>
              <a:rPr lang="it-IT" sz="1350" dirty="0"/>
              <a:t>Scopo del documento</a:t>
            </a:r>
          </a:p>
          <a:p>
            <a:pPr marL="401241" indent="-214313" algn="just">
              <a:spcAft>
                <a:spcPts val="450"/>
              </a:spcAft>
              <a:buFont typeface="Arial" panose="020B0604020202020204" pitchFamily="34" charset="0"/>
              <a:buChar char="•"/>
            </a:pPr>
            <a:r>
              <a:rPr lang="it-IT" sz="1350" dirty="0"/>
              <a:t>Campo di applicazione</a:t>
            </a:r>
          </a:p>
          <a:p>
            <a:pPr algn="just"/>
            <a:r>
              <a:rPr lang="it-IT" sz="1350" b="1" dirty="0"/>
              <a:t>2. Generalità</a:t>
            </a:r>
            <a:endParaRPr lang="it-IT" sz="1350" b="1" i="1" dirty="0"/>
          </a:p>
          <a:p>
            <a:pPr marL="401241" indent="-214313" algn="just">
              <a:spcAft>
                <a:spcPts val="300"/>
              </a:spcAft>
              <a:buFont typeface="Arial" panose="020B0604020202020204" pitchFamily="34" charset="0"/>
              <a:buChar char="•"/>
            </a:pPr>
            <a:r>
              <a:rPr lang="it-IT" sz="1350" dirty="0"/>
              <a:t>Componenti rilevanti ai fini della sicurezza antincendio</a:t>
            </a:r>
          </a:p>
          <a:p>
            <a:pPr marL="401241" indent="-214313" algn="just">
              <a:spcAft>
                <a:spcPts val="300"/>
              </a:spcAft>
              <a:buFont typeface="Arial" panose="020B0604020202020204" pitchFamily="34" charset="0"/>
              <a:buChar char="•"/>
            </a:pPr>
            <a:r>
              <a:rPr lang="it-IT" sz="1350" dirty="0"/>
              <a:t>Obiettivi di sicurezza antincendio</a:t>
            </a:r>
          </a:p>
          <a:p>
            <a:pPr marL="401241" indent="-214313" algn="just">
              <a:spcAft>
                <a:spcPts val="300"/>
              </a:spcAft>
              <a:buFont typeface="Arial" panose="020B0604020202020204" pitchFamily="34" charset="0"/>
              <a:buChar char="•"/>
            </a:pPr>
            <a:r>
              <a:rPr lang="it-IT" sz="1350" dirty="0"/>
              <a:t>Regola dell’arte e normativa volontaria</a:t>
            </a:r>
          </a:p>
          <a:p>
            <a:pPr marL="401241" indent="-214313" algn="just">
              <a:spcAft>
                <a:spcPts val="300"/>
              </a:spcAft>
              <a:buFont typeface="Arial" panose="020B0604020202020204" pitchFamily="34" charset="0"/>
              <a:buChar char="•"/>
            </a:pPr>
            <a:r>
              <a:rPr lang="it-IT" sz="1350" dirty="0"/>
              <a:t>Modalità di installazione dei moduli/pannelli fotovoltaici</a:t>
            </a:r>
          </a:p>
          <a:p>
            <a:pPr marL="401241" indent="-214313" algn="just">
              <a:spcAft>
                <a:spcPts val="450"/>
              </a:spcAft>
              <a:buFont typeface="Arial" panose="020B0604020202020204" pitchFamily="34" charset="0"/>
              <a:buChar char="•"/>
            </a:pPr>
            <a:r>
              <a:rPr lang="it-IT" sz="1350" dirty="0"/>
              <a:t>Termini e definizioni</a:t>
            </a:r>
          </a:p>
          <a:p>
            <a:pPr algn="just"/>
            <a:r>
              <a:rPr lang="it-IT" sz="1350" b="1" dirty="0"/>
              <a:t>2. Misure tecniche generali</a:t>
            </a:r>
            <a:endParaRPr lang="it-IT" sz="1350" b="1" i="1" dirty="0"/>
          </a:p>
          <a:p>
            <a:pPr marL="401241" indent="-214313" algn="just">
              <a:spcAft>
                <a:spcPts val="300"/>
              </a:spcAft>
              <a:buFont typeface="Arial" panose="020B0604020202020204" pitchFamily="34" charset="0"/>
              <a:buChar char="•"/>
            </a:pPr>
            <a:r>
              <a:rPr lang="it-IT" sz="1350" dirty="0"/>
              <a:t>Premessa</a:t>
            </a:r>
          </a:p>
          <a:p>
            <a:pPr marL="401241" indent="-214313" algn="just">
              <a:spcAft>
                <a:spcPts val="300"/>
              </a:spcAft>
              <a:buFont typeface="Arial" panose="020B0604020202020204" pitchFamily="34" charset="0"/>
              <a:buChar char="•"/>
            </a:pPr>
            <a:r>
              <a:rPr lang="it-IT" sz="1350" dirty="0"/>
              <a:t>Misure tecniche di prevenzione antincendio</a:t>
            </a:r>
          </a:p>
          <a:p>
            <a:pPr marL="401241" indent="-214313" algn="just">
              <a:spcAft>
                <a:spcPts val="450"/>
              </a:spcAft>
              <a:buFont typeface="Arial" panose="020B0604020202020204" pitchFamily="34" charset="0"/>
              <a:buChar char="•"/>
            </a:pPr>
            <a:r>
              <a:rPr lang="it-IT" sz="1350" dirty="0"/>
              <a:t>Misure tecniche di protezione antincendio</a:t>
            </a:r>
          </a:p>
          <a:p>
            <a:pPr marL="201216" indent="-201216" algn="just"/>
            <a:r>
              <a:rPr lang="it-IT" sz="1350" b="1" dirty="0"/>
              <a:t>4. Misure tecniche specifiche per modalità di installazione</a:t>
            </a:r>
          </a:p>
          <a:p>
            <a:pPr marL="401241" indent="-214313" algn="just">
              <a:spcAft>
                <a:spcPts val="300"/>
              </a:spcAft>
              <a:buFont typeface="Arial" panose="020B0604020202020204" pitchFamily="34" charset="0"/>
              <a:buChar char="•"/>
            </a:pPr>
            <a:r>
              <a:rPr lang="it-IT" sz="1350" dirty="0"/>
              <a:t>Generalità</a:t>
            </a:r>
          </a:p>
          <a:p>
            <a:pPr marL="401241" indent="-214313" algn="just">
              <a:spcAft>
                <a:spcPts val="300"/>
              </a:spcAft>
              <a:buFont typeface="Arial" panose="020B0604020202020204" pitchFamily="34" charset="0"/>
              <a:buChar char="•"/>
            </a:pPr>
            <a:r>
              <a:rPr lang="it-IT" sz="1350" dirty="0"/>
              <a:t>Misure specifiche per impianti BAPV installati su tetti e coperture di tetti</a:t>
            </a:r>
          </a:p>
          <a:p>
            <a:pPr marL="401241" indent="-214313" algn="just">
              <a:spcAft>
                <a:spcPts val="300"/>
              </a:spcAft>
              <a:buFont typeface="Arial" panose="020B0604020202020204" pitchFamily="34" charset="0"/>
              <a:buChar char="•"/>
            </a:pPr>
            <a:r>
              <a:rPr lang="it-IT" sz="1350" dirty="0"/>
              <a:t>Misure specifiche per impianti BAPV installati in facciata</a:t>
            </a:r>
          </a:p>
          <a:p>
            <a:pPr marL="401241" indent="-214313" algn="just">
              <a:spcAft>
                <a:spcPts val="300"/>
              </a:spcAft>
              <a:buFont typeface="Arial" panose="020B0604020202020204" pitchFamily="34" charset="0"/>
              <a:buChar char="•"/>
            </a:pPr>
            <a:r>
              <a:rPr lang="it-IT" sz="1350" dirty="0"/>
              <a:t>Misure specifiche per impianti BIPV installati in chiusure d’ambito</a:t>
            </a:r>
          </a:p>
          <a:p>
            <a:pPr marL="401241" indent="-214313" algn="just">
              <a:spcAft>
                <a:spcPts val="300"/>
              </a:spcAft>
              <a:buFont typeface="Arial" panose="020B0604020202020204" pitchFamily="34" charset="0"/>
              <a:buChar char="•"/>
            </a:pPr>
            <a:r>
              <a:rPr lang="it-IT" sz="1350" dirty="0"/>
              <a:t>Misure specifiche per impianti fotovoltaici installati su pergole, pensiline e tettoie di edifici, di copertura di parcheggi, distributori di carburanti</a:t>
            </a:r>
          </a:p>
          <a:p>
            <a:pPr marL="401241" indent="-214313" algn="just">
              <a:spcAft>
                <a:spcPts val="450"/>
              </a:spcAft>
              <a:buFont typeface="Arial" panose="020B0604020202020204" pitchFamily="34" charset="0"/>
              <a:buChar char="•"/>
            </a:pPr>
            <a:r>
              <a:rPr lang="it-IT" sz="1350" dirty="0"/>
              <a:t>Misure specifiche per balaustre fotovoltaiche</a:t>
            </a:r>
          </a:p>
          <a:p>
            <a:pPr algn="just">
              <a:spcAft>
                <a:spcPts val="450"/>
              </a:spcAft>
            </a:pPr>
            <a:r>
              <a:rPr lang="it-IT" sz="1350" b="1" dirty="0"/>
              <a:t>5. Manutenzione e verifiche</a:t>
            </a:r>
          </a:p>
          <a:p>
            <a:pPr algn="just">
              <a:spcAft>
                <a:spcPts val="450"/>
              </a:spcAft>
            </a:pPr>
            <a:r>
              <a:rPr lang="it-IT" sz="1350" b="1" dirty="0"/>
              <a:t>6. Procedimenti relativi alla prevenzione degli incendi</a:t>
            </a:r>
          </a:p>
          <a:p>
            <a:pPr algn="just">
              <a:spcAft>
                <a:spcPts val="900"/>
              </a:spcAft>
            </a:pPr>
            <a:r>
              <a:rPr lang="it-IT" sz="1350" b="1" dirty="0"/>
              <a:t>7. Documentazione tecnica</a:t>
            </a:r>
          </a:p>
          <a:p>
            <a:pPr algn="just">
              <a:spcAft>
                <a:spcPts val="450"/>
              </a:spcAft>
            </a:pPr>
            <a:r>
              <a:rPr lang="it-IT" sz="1350" b="1" dirty="0"/>
              <a:t>Appendice normativa</a:t>
            </a:r>
            <a:endParaRPr lang="it-IT" sz="1350" b="1" i="1" dirty="0"/>
          </a:p>
        </p:txBody>
      </p:sp>
      <p:pic>
        <p:nvPicPr>
          <p:cNvPr id="10" name="Immagine 9">
            <a:extLst>
              <a:ext uri="{FF2B5EF4-FFF2-40B4-BE49-F238E27FC236}">
                <a16:creationId xmlns:a16="http://schemas.microsoft.com/office/drawing/2014/main" id="{200E7A1B-EA4E-122F-48FD-1450F6F91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275" y="920007"/>
            <a:ext cx="1343025" cy="350511"/>
          </a:xfrm>
          <a:prstGeom prst="rect">
            <a:avLst/>
          </a:prstGeom>
        </p:spPr>
      </p:pic>
      <p:sp>
        <p:nvSpPr>
          <p:cNvPr id="12" name="Rectangle 2">
            <a:extLst>
              <a:ext uri="{FF2B5EF4-FFF2-40B4-BE49-F238E27FC236}">
                <a16:creationId xmlns:a16="http://schemas.microsoft.com/office/drawing/2014/main" id="{9CAC7153-D2FC-D4F1-EECC-BBF510ADC9AB}"/>
              </a:ext>
            </a:extLst>
          </p:cNvPr>
          <p:cNvSpPr>
            <a:spLocks noChangeArrowheads="1"/>
          </p:cNvSpPr>
          <p:nvPr/>
        </p:nvSpPr>
        <p:spPr bwMode="auto">
          <a:xfrm>
            <a:off x="3347864" y="476672"/>
            <a:ext cx="5616749" cy="432048"/>
          </a:xfrm>
          <a:prstGeom prst="rect">
            <a:avLst/>
          </a:prstGeom>
          <a:solidFill>
            <a:srgbClr val="990000"/>
          </a:solidFill>
          <a:ln w="12700">
            <a:noFill/>
            <a:miter lim="800000"/>
            <a:headEnd/>
            <a:tailEnd/>
          </a:ln>
        </p:spPr>
        <p:txBody>
          <a:bodyPr anchor="ctr"/>
          <a:lstStyle/>
          <a:p>
            <a:pPr algn="ctr"/>
            <a:r>
              <a:rPr lang="en-US" sz="2000" dirty="0" err="1">
                <a:solidFill>
                  <a:schemeClr val="bg1"/>
                </a:solidFill>
                <a:latin typeface="+mj-lt"/>
              </a:rPr>
              <a:t>Fotovoltaico</a:t>
            </a:r>
            <a:endParaRPr lang="en-US" sz="2000" dirty="0">
              <a:solidFill>
                <a:schemeClr val="bg1"/>
              </a:solidFill>
              <a:latin typeface="+mj-lt"/>
            </a:endParaRPr>
          </a:p>
        </p:txBody>
      </p:sp>
      <p:pic>
        <p:nvPicPr>
          <p:cNvPr id="14" name="Immagine 13">
            <a:extLst>
              <a:ext uri="{FF2B5EF4-FFF2-40B4-BE49-F238E27FC236}">
                <a16:creationId xmlns:a16="http://schemas.microsoft.com/office/drawing/2014/main" id="{90DD224F-7C56-4566-B4AB-EE67DFFA21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275" y="920007"/>
            <a:ext cx="1343025" cy="350511"/>
          </a:xfrm>
          <a:prstGeom prst="rect">
            <a:avLst/>
          </a:prstGeom>
        </p:spPr>
      </p:pic>
      <p:sp>
        <p:nvSpPr>
          <p:cNvPr id="15" name="Rettangolo con angoli arrotondati 14">
            <a:extLst>
              <a:ext uri="{FF2B5EF4-FFF2-40B4-BE49-F238E27FC236}">
                <a16:creationId xmlns:a16="http://schemas.microsoft.com/office/drawing/2014/main" id="{3F186218-2593-0D12-E481-B9DA4D817B76}"/>
              </a:ext>
            </a:extLst>
          </p:cNvPr>
          <p:cNvSpPr/>
          <p:nvPr/>
        </p:nvSpPr>
        <p:spPr>
          <a:xfrm>
            <a:off x="143370" y="1116440"/>
            <a:ext cx="8320406" cy="623093"/>
          </a:xfrm>
          <a:prstGeom prst="roundRect">
            <a:avLst>
              <a:gd name="adj" fmla="val 10502"/>
            </a:avLst>
          </a:prstGeom>
          <a:solidFill>
            <a:schemeClr val="accent6">
              <a:lumMod val="60000"/>
              <a:lumOff val="40000"/>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16" name="CasellaDiTesto 15">
            <a:extLst>
              <a:ext uri="{FF2B5EF4-FFF2-40B4-BE49-F238E27FC236}">
                <a16:creationId xmlns:a16="http://schemas.microsoft.com/office/drawing/2014/main" id="{4A3C1301-17ED-B4BE-B815-A84F67EC69A9}"/>
              </a:ext>
            </a:extLst>
          </p:cNvPr>
          <p:cNvSpPr txBox="1"/>
          <p:nvPr/>
        </p:nvSpPr>
        <p:spPr>
          <a:xfrm>
            <a:off x="185512" y="1093723"/>
            <a:ext cx="8278264" cy="895117"/>
          </a:xfrm>
          <a:prstGeom prst="rect">
            <a:avLst/>
          </a:prstGeom>
          <a:noFill/>
        </p:spPr>
        <p:txBody>
          <a:bodyPr wrap="square">
            <a:spAutoFit/>
          </a:bodyPr>
          <a:lstStyle/>
          <a:p>
            <a:pPr algn="just">
              <a:spcAft>
                <a:spcPts val="450"/>
              </a:spcAft>
            </a:pPr>
            <a:r>
              <a:rPr lang="it-IT" sz="1800" b="1" dirty="0">
                <a:cs typeface="Segoe UI" panose="020B0502040204020203" pitchFamily="34" charset="0"/>
              </a:rPr>
              <a:t>Linee guida di prevenzione incendi per la progettazione, installazione, esercizio, manutenzione di impianti fotovoltaici</a:t>
            </a:r>
          </a:p>
          <a:p>
            <a:pPr algn="just"/>
            <a:r>
              <a:rPr lang="it-IT" sz="1200" dirty="0">
                <a:cs typeface="Segoe UI" panose="020B0502040204020203" pitchFamily="34" charset="0"/>
              </a:rPr>
              <a:t>(Lett. circ. n. 14030 del 01.09.2025) </a:t>
            </a:r>
          </a:p>
        </p:txBody>
      </p:sp>
      <p:grpSp>
        <p:nvGrpSpPr>
          <p:cNvPr id="17" name="Gruppo 16">
            <a:extLst>
              <a:ext uri="{FF2B5EF4-FFF2-40B4-BE49-F238E27FC236}">
                <a16:creationId xmlns:a16="http://schemas.microsoft.com/office/drawing/2014/main" id="{262A0197-DD62-983D-85F4-7E4E0D3EB400}"/>
              </a:ext>
            </a:extLst>
          </p:cNvPr>
          <p:cNvGrpSpPr>
            <a:grpSpLocks noChangeAspect="1"/>
          </p:cNvGrpSpPr>
          <p:nvPr/>
        </p:nvGrpSpPr>
        <p:grpSpPr>
          <a:xfrm>
            <a:off x="8593283" y="1167448"/>
            <a:ext cx="381983" cy="514267"/>
            <a:chOff x="6623881" y="5107965"/>
            <a:chExt cx="746317" cy="1004772"/>
          </a:xfrm>
        </p:grpSpPr>
        <p:sp>
          <p:nvSpPr>
            <p:cNvPr id="18" name="Rettangolo con un angolo ritagliato 17">
              <a:extLst>
                <a:ext uri="{FF2B5EF4-FFF2-40B4-BE49-F238E27FC236}">
                  <a16:creationId xmlns:a16="http://schemas.microsoft.com/office/drawing/2014/main" id="{98412F51-A41E-9998-8286-9A35A0F2FC0B}"/>
                </a:ext>
              </a:extLst>
            </p:cNvPr>
            <p:cNvSpPr/>
            <p:nvPr/>
          </p:nvSpPr>
          <p:spPr>
            <a:xfrm rot="17747688">
              <a:off x="6530835" y="5280993"/>
              <a:ext cx="897452" cy="612084"/>
            </a:xfrm>
            <a:prstGeom prst="snip1Rect">
              <a:avLst>
                <a:gd name="adj" fmla="val 313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20" name="Picture 10" descr="Icona a Forma Di Linea Nera Per Scrittura Di Iscrizione E Contratto  Illustrazione Vettoriale - Illustrazione di foglio, icona: 211424000">
              <a:extLst>
                <a:ext uri="{FF2B5EF4-FFF2-40B4-BE49-F238E27FC236}">
                  <a16:creationId xmlns:a16="http://schemas.microsoft.com/office/drawing/2014/main" id="{8810384D-C2DD-538F-89D8-021229703E30}"/>
                </a:ext>
              </a:extLst>
            </p:cNvPr>
            <p:cNvPicPr>
              <a:picLocks noChangeAspect="1" noChangeArrowheads="1"/>
            </p:cNvPicPr>
            <p:nvPr/>
          </p:nvPicPr>
          <p:blipFill rotWithShape="1">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24644" t="17648" r="26357" b="16385"/>
            <a:stretch>
              <a:fillRect/>
            </a:stretch>
          </p:blipFill>
          <p:spPr bwMode="auto">
            <a:xfrm rot="1566790">
              <a:off x="6623881" y="5107965"/>
              <a:ext cx="746317" cy="1004772"/>
            </a:xfrm>
            <a:prstGeom prst="round1Rect">
              <a:avLst>
                <a:gd name="adj" fmla="val 0"/>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437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6FE00-6934-EFAB-35D0-5D8C3DBA9019}"/>
            </a:ext>
          </a:extLst>
        </p:cNvPr>
        <p:cNvGrpSpPr/>
        <p:nvPr/>
      </p:nvGrpSpPr>
      <p:grpSpPr>
        <a:xfrm>
          <a:off x="0" y="0"/>
          <a:ext cx="0" cy="0"/>
          <a:chOff x="0" y="0"/>
          <a:chExt cx="0" cy="0"/>
        </a:xfrm>
      </p:grpSpPr>
      <p:sp>
        <p:nvSpPr>
          <p:cNvPr id="5" name="Rettangolo con angoli arrotondati 4">
            <a:extLst>
              <a:ext uri="{FF2B5EF4-FFF2-40B4-BE49-F238E27FC236}">
                <a16:creationId xmlns:a16="http://schemas.microsoft.com/office/drawing/2014/main" id="{8D988E2B-311D-C9E3-1D5E-CB5980528F76}"/>
              </a:ext>
            </a:extLst>
          </p:cNvPr>
          <p:cNvSpPr/>
          <p:nvPr/>
        </p:nvSpPr>
        <p:spPr>
          <a:xfrm>
            <a:off x="337804" y="5470203"/>
            <a:ext cx="4919994" cy="623093"/>
          </a:xfrm>
          <a:prstGeom prst="roundRect">
            <a:avLst>
              <a:gd name="adj" fmla="val 10502"/>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24" name="Rettangolo con angoli arrotondati 23">
            <a:extLst>
              <a:ext uri="{FF2B5EF4-FFF2-40B4-BE49-F238E27FC236}">
                <a16:creationId xmlns:a16="http://schemas.microsoft.com/office/drawing/2014/main" id="{740BBF3F-3831-1A26-E91B-E4981644727E}"/>
              </a:ext>
            </a:extLst>
          </p:cNvPr>
          <p:cNvSpPr/>
          <p:nvPr/>
        </p:nvSpPr>
        <p:spPr>
          <a:xfrm>
            <a:off x="314209" y="4569080"/>
            <a:ext cx="6589070" cy="679284"/>
          </a:xfrm>
          <a:prstGeom prst="roundRect">
            <a:avLst>
              <a:gd name="adj" fmla="val 10502"/>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7" name="CasellaDiTesto 6">
            <a:extLst>
              <a:ext uri="{FF2B5EF4-FFF2-40B4-BE49-F238E27FC236}">
                <a16:creationId xmlns:a16="http://schemas.microsoft.com/office/drawing/2014/main" id="{F7668FB3-D17B-FA14-ECEA-F6A2768C9AAD}"/>
              </a:ext>
            </a:extLst>
          </p:cNvPr>
          <p:cNvSpPr txBox="1"/>
          <p:nvPr/>
        </p:nvSpPr>
        <p:spPr>
          <a:xfrm>
            <a:off x="654631" y="1250543"/>
            <a:ext cx="6198570" cy="4185761"/>
          </a:xfrm>
          <a:prstGeom prst="rect">
            <a:avLst/>
          </a:prstGeom>
          <a:noFill/>
        </p:spPr>
        <p:txBody>
          <a:bodyPr wrap="square">
            <a:spAutoFit/>
          </a:bodyPr>
          <a:lstStyle/>
          <a:p>
            <a:pPr algn="just"/>
            <a:r>
              <a:rPr lang="it-IT" sz="1400" b="1" dirty="0">
                <a:solidFill>
                  <a:schemeClr val="accent4">
                    <a:lumMod val="75000"/>
                  </a:schemeClr>
                </a:solidFill>
                <a:cs typeface="Segoe UI" panose="020B0502040204020203" pitchFamily="34" charset="0"/>
              </a:rPr>
              <a:t>Lett. circ. n. 12112 del 12.09.2018</a:t>
            </a:r>
            <a:r>
              <a:rPr lang="it-IT" sz="1400" dirty="0">
                <a:solidFill>
                  <a:schemeClr val="accent4">
                    <a:lumMod val="75000"/>
                  </a:schemeClr>
                </a:solidFill>
                <a:cs typeface="Segoe UI" panose="020B0502040204020203" pitchFamily="34" charset="0"/>
              </a:rPr>
              <a:t> </a:t>
            </a:r>
            <a:r>
              <a:rPr lang="it-IT" sz="1400" dirty="0">
                <a:cs typeface="Segoe UI" panose="020B0502040204020203" pitchFamily="34" charset="0"/>
              </a:rPr>
              <a:t>- Guida tecnica di prevenzione incendi per l’analisi dei progetti di impianti di </a:t>
            </a:r>
            <a:r>
              <a:rPr lang="it-IT" sz="1400" b="1" dirty="0">
                <a:cs typeface="Segoe UI" panose="020B0502040204020203" pitchFamily="34" charset="0"/>
              </a:rPr>
              <a:t>stoccaggio di GNL di capacità superiore a 50 tonnellate</a:t>
            </a:r>
            <a:endParaRPr lang="it-IT" sz="1400" dirty="0">
              <a:cs typeface="Segoe UI" panose="020B0502040204020203" pitchFamily="34" charset="0"/>
            </a:endParaRPr>
          </a:p>
          <a:p>
            <a:pPr algn="just"/>
            <a:endParaRPr lang="it-IT" sz="1400" dirty="0">
              <a:cs typeface="Segoe UI" panose="020B0502040204020203" pitchFamily="34" charset="0"/>
            </a:endParaRPr>
          </a:p>
          <a:p>
            <a:pPr algn="just"/>
            <a:r>
              <a:rPr lang="it-IT" sz="1400" b="1" dirty="0">
                <a:solidFill>
                  <a:schemeClr val="accent4">
                    <a:lumMod val="75000"/>
                  </a:schemeClr>
                </a:solidFill>
                <a:cs typeface="Segoe UI" panose="020B0502040204020203" pitchFamily="34" charset="0"/>
              </a:rPr>
              <a:t>DM 30.06.2021 </a:t>
            </a:r>
            <a:r>
              <a:rPr lang="it-IT" sz="1400" b="1" dirty="0">
                <a:cs typeface="Segoe UI" panose="020B0502040204020203" pitchFamily="34" charset="0"/>
              </a:rPr>
              <a:t>- </a:t>
            </a:r>
            <a:r>
              <a:rPr lang="it-IT" sz="1400" dirty="0">
                <a:cs typeface="Segoe UI" panose="020B0502040204020203" pitchFamily="34" charset="0"/>
              </a:rPr>
              <a:t>Approvazione della regola tecnica di prevenzione incendi per la progettazione, la realizzazione e l'esercizio di </a:t>
            </a:r>
            <a:r>
              <a:rPr lang="it-IT" sz="1400" b="1" dirty="0">
                <a:cs typeface="Segoe UI" panose="020B0502040204020203" pitchFamily="34" charset="0"/>
              </a:rPr>
              <a:t>impianti di distribuzione </a:t>
            </a:r>
            <a:r>
              <a:rPr lang="it-IT" sz="1400" dirty="0">
                <a:cs typeface="Segoe UI" panose="020B0502040204020203" pitchFamily="34" charset="0"/>
              </a:rPr>
              <a:t>di tipo L-GNL, L-GNC e L-GNC/GNL </a:t>
            </a:r>
            <a:r>
              <a:rPr lang="it-IT" sz="1400" b="1" dirty="0">
                <a:cs typeface="Segoe UI" panose="020B0502040204020203" pitchFamily="34" charset="0"/>
              </a:rPr>
              <a:t>per autotrazione</a:t>
            </a:r>
            <a:r>
              <a:rPr lang="it-IT" sz="1400" dirty="0">
                <a:cs typeface="Segoe UI" panose="020B0502040204020203" pitchFamily="34" charset="0"/>
              </a:rPr>
              <a:t> alimentati da serbatoi fissi di </a:t>
            </a:r>
            <a:r>
              <a:rPr lang="it-IT" sz="1400" b="1" dirty="0">
                <a:cs typeface="Segoe UI" panose="020B0502040204020203" pitchFamily="34" charset="0"/>
              </a:rPr>
              <a:t>gas naturale liquefatto di capacità non superiore a 50 tonnellate</a:t>
            </a:r>
            <a:r>
              <a:rPr lang="it-IT" sz="1400" dirty="0">
                <a:cs typeface="Segoe UI" panose="020B0502040204020203" pitchFamily="34" charset="0"/>
              </a:rPr>
              <a:t> (</a:t>
            </a:r>
            <a:r>
              <a:rPr lang="it-IT" sz="1400" dirty="0">
                <a:solidFill>
                  <a:schemeClr val="accent4">
                    <a:lumMod val="75000"/>
                  </a:schemeClr>
                </a:solidFill>
                <a:cs typeface="Segoe UI" panose="020B0502040204020203" pitchFamily="34" charset="0"/>
              </a:rPr>
              <a:t>aggiornato con DM 16.02.2023</a:t>
            </a:r>
            <a:r>
              <a:rPr lang="it-IT" sz="1400" dirty="0">
                <a:cs typeface="Segoe UI" panose="020B0502040204020203" pitchFamily="34" charset="0"/>
              </a:rPr>
              <a:t>)</a:t>
            </a:r>
          </a:p>
          <a:p>
            <a:pPr algn="just"/>
            <a:endParaRPr lang="it-IT" sz="1400" dirty="0">
              <a:cs typeface="Segoe UI" panose="020B0502040204020203" pitchFamily="34" charset="0"/>
            </a:endParaRPr>
          </a:p>
          <a:p>
            <a:pPr algn="just"/>
            <a:r>
              <a:rPr lang="it-IT" sz="1400" b="1" dirty="0">
                <a:solidFill>
                  <a:schemeClr val="accent4">
                    <a:lumMod val="75000"/>
                  </a:schemeClr>
                </a:solidFill>
                <a:cs typeface="Segoe UI" panose="020B0502040204020203" pitchFamily="34" charset="0"/>
              </a:rPr>
              <a:t>Lett. circ. n. 12367 del 11.08.2021 </a:t>
            </a:r>
            <a:r>
              <a:rPr lang="it-IT" sz="1400" dirty="0">
                <a:cs typeface="Segoe UI" panose="020B0502040204020203" pitchFamily="34" charset="0"/>
              </a:rPr>
              <a:t>- Guida tecnica per la redazione dei progetti di prevenzione incendi relativi a </a:t>
            </a:r>
            <a:r>
              <a:rPr lang="it-IT" sz="1400" b="1" dirty="0">
                <a:cs typeface="Segoe UI" panose="020B0502040204020203" pitchFamily="34" charset="0"/>
              </a:rPr>
              <a:t>depositi ed impianti </a:t>
            </a:r>
            <a:r>
              <a:rPr lang="it-IT" sz="1400" dirty="0">
                <a:cs typeface="Segoe UI" panose="020B0502040204020203" pitchFamily="34" charset="0"/>
              </a:rPr>
              <a:t>di alimentazione di gas naturale liquefatto (GNL) con serbatoio criogenico fisso a servizio di </a:t>
            </a:r>
            <a:r>
              <a:rPr lang="it-IT" sz="1400" b="1" dirty="0">
                <a:cs typeface="Segoe UI" panose="020B0502040204020203" pitchFamily="34" charset="0"/>
              </a:rPr>
              <a:t>impianti di utilizzazione diversi dall’autotrazione</a:t>
            </a:r>
            <a:r>
              <a:rPr lang="it-IT" sz="1400" dirty="0">
                <a:cs typeface="Segoe UI" panose="020B0502040204020203" pitchFamily="34" charset="0"/>
              </a:rPr>
              <a:t>, </a:t>
            </a:r>
            <a:r>
              <a:rPr lang="it-IT" sz="1400" b="1" dirty="0">
                <a:cs typeface="Segoe UI" panose="020B0502040204020203" pitchFamily="34" charset="0"/>
              </a:rPr>
              <a:t>con capacità complessiva non superiore a 50 tonnellate</a:t>
            </a:r>
          </a:p>
          <a:p>
            <a:pPr algn="just"/>
            <a:endParaRPr lang="it-IT" sz="1400" dirty="0">
              <a:cs typeface="Segoe UI" panose="020B0502040204020203" pitchFamily="34" charset="0"/>
            </a:endParaRPr>
          </a:p>
          <a:p>
            <a:pPr algn="just"/>
            <a:r>
              <a:rPr lang="it-IT" sz="1400" b="1" dirty="0">
                <a:solidFill>
                  <a:schemeClr val="accent4">
                    <a:lumMod val="75000"/>
                  </a:schemeClr>
                </a:solidFill>
                <a:cs typeface="Segoe UI" panose="020B0502040204020203" pitchFamily="34" charset="0"/>
              </a:rPr>
              <a:t>Lett. circ. n. 11475 del 23.07.2021 </a:t>
            </a:r>
            <a:r>
              <a:rPr lang="it-IT" sz="1400" dirty="0">
                <a:cs typeface="Segoe UI" panose="020B0502040204020203" pitchFamily="34" charset="0"/>
              </a:rPr>
              <a:t>- Guida Tecnica per l’individuazione delle </a:t>
            </a:r>
            <a:r>
              <a:rPr lang="it-IT" sz="1400" b="1" dirty="0">
                <a:cs typeface="Segoe UI" panose="020B0502040204020203" pitchFamily="34" charset="0"/>
              </a:rPr>
              <a:t>misure di </a:t>
            </a:r>
            <a:r>
              <a:rPr lang="it-IT" sz="1400" b="1" i="1" dirty="0" err="1">
                <a:cs typeface="Segoe UI" panose="020B0502040204020203" pitchFamily="34" charset="0"/>
              </a:rPr>
              <a:t>safety</a:t>
            </a:r>
            <a:r>
              <a:rPr lang="it-IT" sz="1400" b="1" dirty="0">
                <a:cs typeface="Segoe UI" panose="020B0502040204020203" pitchFamily="34" charset="0"/>
              </a:rPr>
              <a:t> </a:t>
            </a:r>
            <a:r>
              <a:rPr lang="it-IT" sz="1400" dirty="0">
                <a:cs typeface="Segoe UI" panose="020B0502040204020203" pitchFamily="34" charset="0"/>
              </a:rPr>
              <a:t>per il </a:t>
            </a:r>
            <a:r>
              <a:rPr lang="it-IT" sz="1400" b="1" dirty="0">
                <a:cs typeface="Segoe UI" panose="020B0502040204020203" pitchFamily="34" charset="0"/>
              </a:rPr>
              <a:t>rifornimento in porto delle navi a GNL</a:t>
            </a:r>
          </a:p>
          <a:p>
            <a:pPr algn="just"/>
            <a:endParaRPr lang="it-IT" sz="1400" dirty="0">
              <a:cs typeface="Segoe UI" panose="020B0502040204020203" pitchFamily="34" charset="0"/>
            </a:endParaRPr>
          </a:p>
        </p:txBody>
      </p:sp>
      <p:pic>
        <p:nvPicPr>
          <p:cNvPr id="10244" name="Picture 4" descr="Icono de la cisterna de GNL: vector de stock (libre de regalías) 2219350431  | Shutterstock">
            <a:extLst>
              <a:ext uri="{FF2B5EF4-FFF2-40B4-BE49-F238E27FC236}">
                <a16:creationId xmlns:a16="http://schemas.microsoft.com/office/drawing/2014/main" id="{A1CE3CAF-E676-3587-E563-BCD106B481F0}"/>
              </a:ext>
            </a:extLst>
          </p:cNvPr>
          <p:cNvPicPr>
            <a:picLocks noChangeAspect="1" noChangeArrowheads="1"/>
          </p:cNvPicPr>
          <p:nvPr/>
        </p:nvPicPr>
        <p:blipFill rotWithShape="1">
          <a:blip r:embed="rId3">
            <a:clrChange>
              <a:clrFrom>
                <a:srgbClr val="FEFEFE"/>
              </a:clrFrom>
              <a:clrTo>
                <a:srgbClr val="FEFEFE">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t="22605" b="31810"/>
          <a:stretch>
            <a:fillRect/>
          </a:stretch>
        </p:blipFill>
        <p:spPr bwMode="auto">
          <a:xfrm>
            <a:off x="7193623" y="3699591"/>
            <a:ext cx="1543050" cy="75875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8860C159-CF0A-332D-086C-FBF0E94800FE}"/>
              </a:ext>
            </a:extLst>
          </p:cNvPr>
          <p:cNvSpPr txBox="1"/>
          <p:nvPr/>
        </p:nvSpPr>
        <p:spPr>
          <a:xfrm>
            <a:off x="5257797" y="5420336"/>
            <a:ext cx="3849540" cy="715581"/>
          </a:xfrm>
          <a:prstGeom prst="rect">
            <a:avLst/>
          </a:prstGeom>
          <a:noFill/>
        </p:spPr>
        <p:txBody>
          <a:bodyPr wrap="square">
            <a:spAutoFit/>
          </a:bodyPr>
          <a:lstStyle/>
          <a:p>
            <a:pPr algn="just"/>
            <a:r>
              <a:rPr lang="it-IT" sz="1350" i="1" dirty="0">
                <a:solidFill>
                  <a:schemeClr val="accent6">
                    <a:lumMod val="75000"/>
                  </a:schemeClr>
                </a:solidFill>
                <a:cs typeface="Segoe UI" panose="020B0502040204020203" pitchFamily="34" charset="0"/>
              </a:rPr>
              <a:t>Redatte dal MIT, con il supporto del Comando generale del Corpo delle Capitanerie di porto, del CNVVF e delle Associazioni di categoria</a:t>
            </a:r>
            <a:endParaRPr lang="it-IT" sz="1350" i="1" dirty="0">
              <a:solidFill>
                <a:schemeClr val="accent6">
                  <a:lumMod val="75000"/>
                </a:schemeClr>
              </a:solidFill>
            </a:endParaRPr>
          </a:p>
        </p:txBody>
      </p:sp>
      <p:pic>
        <p:nvPicPr>
          <p:cNvPr id="10246" name="Picture 6" descr="Lng liquefied natural gas pump refueling station icon set collection in  blue green black color | Premium Vector">
            <a:extLst>
              <a:ext uri="{FF2B5EF4-FFF2-40B4-BE49-F238E27FC236}">
                <a16:creationId xmlns:a16="http://schemas.microsoft.com/office/drawing/2014/main" id="{7517F7B2-7F46-9B8A-26CC-180D253209F7}"/>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090" r="64792"/>
          <a:stretch>
            <a:fillRect/>
          </a:stretch>
        </p:blipFill>
        <p:spPr bwMode="auto">
          <a:xfrm>
            <a:off x="7470026" y="2422057"/>
            <a:ext cx="1020485" cy="109767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990+ Lng Tank Stock Illustrations, Royalty-Free Vector Graphics &amp; Clip Art  - iStock | Lng ship, Lng terminal, Lng tanker">
            <a:extLst>
              <a:ext uri="{FF2B5EF4-FFF2-40B4-BE49-F238E27FC236}">
                <a16:creationId xmlns:a16="http://schemas.microsoft.com/office/drawing/2014/main" id="{BF900D69-4F5D-1966-BDED-BC2F4248BE73}"/>
              </a:ext>
            </a:extLst>
          </p:cNvPr>
          <p:cNvPicPr>
            <a:picLocks noChangeAspect="1" noChangeArrowheads="1"/>
          </p:cNvPicPr>
          <p:nvPr/>
        </p:nvPicPr>
        <p:blipFill rotWithShape="1">
          <a:blip r:embed="rId5">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t="16639" b="22539"/>
          <a:stretch>
            <a:fillRect/>
          </a:stretch>
        </p:blipFill>
        <p:spPr bwMode="auto">
          <a:xfrm>
            <a:off x="7102132" y="1272455"/>
            <a:ext cx="1607344" cy="9776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Icona Segno di spunta | Freepik">
            <a:extLst>
              <a:ext uri="{FF2B5EF4-FFF2-40B4-BE49-F238E27FC236}">
                <a16:creationId xmlns:a16="http://schemas.microsoft.com/office/drawing/2014/main" id="{E2BBE991-FE7B-0043-65AD-D4DD453B5788}"/>
              </a:ext>
            </a:extLst>
          </p:cNvPr>
          <p:cNvPicPr>
            <a:picLocks noChangeAspect="1" noChangeArrowheads="1"/>
          </p:cNvPicPr>
          <p:nvPr/>
        </p:nvPicPr>
        <p:blipFill>
          <a:blip r:embed="rId6"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327" y="1340768"/>
            <a:ext cx="189000" cy="189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Icona Segno di spunta | Freepik">
            <a:extLst>
              <a:ext uri="{FF2B5EF4-FFF2-40B4-BE49-F238E27FC236}">
                <a16:creationId xmlns:a16="http://schemas.microsoft.com/office/drawing/2014/main" id="{C3EEBAAC-4674-0E59-C7FF-20AA22E77C4B}"/>
              </a:ext>
            </a:extLst>
          </p:cNvPr>
          <p:cNvPicPr>
            <a:picLocks noChangeAspect="1" noChangeArrowheads="1"/>
          </p:cNvPicPr>
          <p:nvPr/>
        </p:nvPicPr>
        <p:blipFill>
          <a:blip r:embed="rId6"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327" y="2132856"/>
            <a:ext cx="189000" cy="189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Icona Segno di spunta | Freepik">
            <a:extLst>
              <a:ext uri="{FF2B5EF4-FFF2-40B4-BE49-F238E27FC236}">
                <a16:creationId xmlns:a16="http://schemas.microsoft.com/office/drawing/2014/main" id="{2BF54E0E-977A-DDB1-FA64-6A9468A94164}"/>
              </a:ext>
            </a:extLst>
          </p:cNvPr>
          <p:cNvPicPr>
            <a:picLocks noChangeAspect="1" noChangeArrowheads="1"/>
          </p:cNvPicPr>
          <p:nvPr/>
        </p:nvPicPr>
        <p:blipFill>
          <a:blip r:embed="rId6"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327" y="3384016"/>
            <a:ext cx="189000" cy="189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Icona Segno di spunta | Freepik">
            <a:extLst>
              <a:ext uri="{FF2B5EF4-FFF2-40B4-BE49-F238E27FC236}">
                <a16:creationId xmlns:a16="http://schemas.microsoft.com/office/drawing/2014/main" id="{BF3EBD71-5093-4C79-54F6-6515343FE3DE}"/>
              </a:ext>
            </a:extLst>
          </p:cNvPr>
          <p:cNvPicPr>
            <a:picLocks noChangeAspect="1" noChangeArrowheads="1"/>
          </p:cNvPicPr>
          <p:nvPr/>
        </p:nvPicPr>
        <p:blipFill>
          <a:blip r:embed="rId6"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6479" y="4725144"/>
            <a:ext cx="189000" cy="189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0F35CBF-53F5-86E0-8599-575DB9DEEFEF}"/>
              </a:ext>
            </a:extLst>
          </p:cNvPr>
          <p:cNvSpPr>
            <a:spLocks noChangeArrowheads="1"/>
          </p:cNvSpPr>
          <p:nvPr/>
        </p:nvSpPr>
        <p:spPr bwMode="auto">
          <a:xfrm>
            <a:off x="3347864" y="476672"/>
            <a:ext cx="5616749" cy="432048"/>
          </a:xfrm>
          <a:prstGeom prst="rect">
            <a:avLst/>
          </a:prstGeom>
          <a:solidFill>
            <a:srgbClr val="990000"/>
          </a:solidFill>
          <a:ln w="12700">
            <a:noFill/>
            <a:miter lim="800000"/>
            <a:headEnd/>
            <a:tailEnd/>
          </a:ln>
        </p:spPr>
        <p:txBody>
          <a:bodyPr anchor="ctr"/>
          <a:lstStyle/>
          <a:p>
            <a:pPr algn="ctr"/>
            <a:r>
              <a:rPr lang="en-US" sz="2000" dirty="0">
                <a:solidFill>
                  <a:schemeClr val="bg1"/>
                </a:solidFill>
                <a:latin typeface="+mj-lt"/>
              </a:rPr>
              <a:t>GNL</a:t>
            </a:r>
          </a:p>
        </p:txBody>
      </p:sp>
      <p:sp>
        <p:nvSpPr>
          <p:cNvPr id="23" name="CasellaDiTesto 22">
            <a:extLst>
              <a:ext uri="{FF2B5EF4-FFF2-40B4-BE49-F238E27FC236}">
                <a16:creationId xmlns:a16="http://schemas.microsoft.com/office/drawing/2014/main" id="{1858CA9C-4A61-01C7-92EF-5016DBAFABF5}"/>
              </a:ext>
            </a:extLst>
          </p:cNvPr>
          <p:cNvSpPr txBox="1"/>
          <p:nvPr/>
        </p:nvSpPr>
        <p:spPr>
          <a:xfrm>
            <a:off x="395536" y="5517232"/>
            <a:ext cx="4862261"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sz="1400" b="1" i="0" u="none" strike="noStrike" kern="1200" cap="none" spc="0" normalizeH="0" baseline="0" noProof="0" dirty="0">
                <a:ln>
                  <a:noFill/>
                </a:ln>
                <a:solidFill>
                  <a:srgbClr val="F79646">
                    <a:lumMod val="75000"/>
                  </a:srgbClr>
                </a:solidFill>
                <a:effectLst/>
                <a:uLnTx/>
                <a:uFillTx/>
                <a:latin typeface="Arial" pitchFamily="34" charset="0"/>
                <a:ea typeface="+mn-ea"/>
                <a:cs typeface="Segoe UI" panose="020B0502040204020203" pitchFamily="34" charset="0"/>
              </a:rPr>
              <a:t>27.05.2025</a:t>
            </a:r>
            <a:r>
              <a:rPr kumimoji="0" lang="it-IT" sz="1400" b="0" i="0" u="none" strike="noStrike" kern="1200" cap="none" spc="0" normalizeH="0" baseline="0" noProof="0" dirty="0">
                <a:ln>
                  <a:noFill/>
                </a:ln>
                <a:solidFill>
                  <a:prstClr val="black"/>
                </a:solidFill>
                <a:effectLst/>
                <a:uLnTx/>
                <a:uFillTx/>
                <a:latin typeface="Arial" pitchFamily="34" charset="0"/>
                <a:ea typeface="+mn-ea"/>
                <a:cs typeface="Segoe UI" panose="020B0502040204020203" pitchFamily="34" charset="0"/>
              </a:rPr>
              <a:t> - Linee guida per la disciplina del </a:t>
            </a:r>
            <a:r>
              <a:rPr kumimoji="0" lang="it-IT" sz="1400" b="1" i="0" u="none" strike="noStrike" kern="1200" cap="none" spc="0" normalizeH="0" baseline="0" noProof="0" dirty="0">
                <a:ln>
                  <a:noFill/>
                </a:ln>
                <a:solidFill>
                  <a:prstClr val="black"/>
                </a:solidFill>
                <a:effectLst/>
                <a:uLnTx/>
                <a:uFillTx/>
                <a:latin typeface="Arial" pitchFamily="34" charset="0"/>
                <a:ea typeface="+mn-ea"/>
                <a:cs typeface="Segoe UI" panose="020B0502040204020203" pitchFamily="34" charset="0"/>
              </a:rPr>
              <a:t>bunkeraggio </a:t>
            </a:r>
            <a:r>
              <a:rPr kumimoji="0" lang="it-IT" sz="1400" b="1" i="0" u="none" strike="noStrike" kern="1200" cap="none" spc="0" normalizeH="0" baseline="0" noProof="0" dirty="0" err="1">
                <a:ln>
                  <a:noFill/>
                </a:ln>
                <a:solidFill>
                  <a:prstClr val="black"/>
                </a:solidFill>
                <a:effectLst/>
                <a:uLnTx/>
                <a:uFillTx/>
                <a:latin typeface="Arial" pitchFamily="34" charset="0"/>
                <a:ea typeface="+mn-ea"/>
                <a:cs typeface="Segoe UI" panose="020B0502040204020203" pitchFamily="34" charset="0"/>
              </a:rPr>
              <a:t>Ship</a:t>
            </a:r>
            <a:r>
              <a:rPr kumimoji="0" lang="it-IT" sz="1400" b="1" i="0" u="none" strike="noStrike" kern="1200" cap="none" spc="0" normalizeH="0" baseline="0" noProof="0" dirty="0">
                <a:ln>
                  <a:noFill/>
                </a:ln>
                <a:solidFill>
                  <a:prstClr val="black"/>
                </a:solidFill>
                <a:effectLst/>
                <a:uLnTx/>
                <a:uFillTx/>
                <a:latin typeface="Arial" pitchFamily="34" charset="0"/>
                <a:ea typeface="+mn-ea"/>
                <a:cs typeface="Segoe UI" panose="020B0502040204020203" pitchFamily="34" charset="0"/>
              </a:rPr>
              <a:t> to </a:t>
            </a:r>
            <a:r>
              <a:rPr kumimoji="0" lang="it-IT" sz="1400" b="1" i="0" u="none" strike="noStrike" kern="1200" cap="none" spc="0" normalizeH="0" baseline="0" noProof="0" dirty="0" err="1">
                <a:ln>
                  <a:noFill/>
                </a:ln>
                <a:solidFill>
                  <a:prstClr val="black"/>
                </a:solidFill>
                <a:effectLst/>
                <a:uLnTx/>
                <a:uFillTx/>
                <a:latin typeface="Arial" pitchFamily="34" charset="0"/>
                <a:ea typeface="+mn-ea"/>
                <a:cs typeface="Segoe UI" panose="020B0502040204020203" pitchFamily="34" charset="0"/>
              </a:rPr>
              <a:t>Ship</a:t>
            </a:r>
            <a:r>
              <a:rPr kumimoji="0" lang="it-IT" sz="1400" b="1" i="0" u="none" strike="noStrike" kern="1200" cap="none" spc="0" normalizeH="0" baseline="0" noProof="0" dirty="0">
                <a:ln>
                  <a:noFill/>
                </a:ln>
                <a:solidFill>
                  <a:prstClr val="black"/>
                </a:solidFill>
                <a:effectLst/>
                <a:uLnTx/>
                <a:uFillTx/>
                <a:latin typeface="Arial" pitchFamily="34" charset="0"/>
                <a:ea typeface="+mn-ea"/>
                <a:cs typeface="Segoe UI" panose="020B0502040204020203" pitchFamily="34" charset="0"/>
              </a:rPr>
              <a:t> </a:t>
            </a:r>
            <a:r>
              <a:rPr kumimoji="0" lang="it-IT" sz="1400" b="0" i="0" u="none" strike="noStrike" kern="1200" cap="none" spc="0" normalizeH="0" baseline="0" noProof="0" dirty="0">
                <a:ln>
                  <a:noFill/>
                </a:ln>
                <a:solidFill>
                  <a:prstClr val="black"/>
                </a:solidFill>
                <a:effectLst/>
                <a:uLnTx/>
                <a:uFillTx/>
                <a:latin typeface="Arial" pitchFamily="34" charset="0"/>
                <a:ea typeface="+mn-ea"/>
                <a:cs typeface="Segoe UI" panose="020B0502040204020203" pitchFamily="34" charset="0"/>
              </a:rPr>
              <a:t>di GNL e </a:t>
            </a:r>
            <a:r>
              <a:rPr kumimoji="0" lang="it-IT" sz="1400" b="0" i="0" u="none" strike="noStrike" kern="1200" cap="none" spc="0" normalizeH="0" baseline="0" noProof="0" dirty="0" err="1">
                <a:ln>
                  <a:noFill/>
                </a:ln>
                <a:solidFill>
                  <a:prstClr val="black"/>
                </a:solidFill>
                <a:effectLst/>
                <a:uLnTx/>
                <a:uFillTx/>
                <a:latin typeface="Arial" pitchFamily="34" charset="0"/>
                <a:ea typeface="+mn-ea"/>
                <a:cs typeface="Segoe UI" panose="020B0502040204020203" pitchFamily="34" charset="0"/>
              </a:rPr>
              <a:t>bio</a:t>
            </a:r>
            <a:r>
              <a:rPr kumimoji="0" lang="it-IT" sz="1400" b="0" i="0" u="none" strike="noStrike" kern="1200" cap="none" spc="0" normalizeH="0" baseline="0" noProof="0" dirty="0">
                <a:ln>
                  <a:noFill/>
                </a:ln>
                <a:solidFill>
                  <a:prstClr val="black"/>
                </a:solidFill>
                <a:effectLst/>
                <a:uLnTx/>
                <a:uFillTx/>
                <a:latin typeface="Arial" pitchFamily="34" charset="0"/>
                <a:ea typeface="+mn-ea"/>
                <a:cs typeface="Segoe UI" panose="020B0502040204020203" pitchFamily="34" charset="0"/>
              </a:rPr>
              <a:t> GNL nei porti italiani</a:t>
            </a:r>
          </a:p>
        </p:txBody>
      </p:sp>
    </p:spTree>
    <p:extLst>
      <p:ext uri="{BB962C8B-B14F-4D97-AF65-F5344CB8AC3E}">
        <p14:creationId xmlns:p14="http://schemas.microsoft.com/office/powerpoint/2010/main" val="4007589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6FE00-6934-EFAB-35D0-5D8C3DBA901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0F35CBF-53F5-86E0-8599-575DB9DEEFEF}"/>
              </a:ext>
            </a:extLst>
          </p:cNvPr>
          <p:cNvSpPr>
            <a:spLocks noChangeArrowheads="1"/>
          </p:cNvSpPr>
          <p:nvPr/>
        </p:nvSpPr>
        <p:spPr bwMode="auto">
          <a:xfrm>
            <a:off x="3347864" y="476672"/>
            <a:ext cx="5616749" cy="432048"/>
          </a:xfrm>
          <a:prstGeom prst="rect">
            <a:avLst/>
          </a:prstGeom>
          <a:solidFill>
            <a:srgbClr val="990000"/>
          </a:solidFill>
          <a:ln w="12700">
            <a:noFill/>
            <a:miter lim="800000"/>
            <a:headEnd/>
            <a:tailEnd/>
          </a:ln>
        </p:spPr>
        <p:txBody>
          <a:bodyPr anchor="ctr"/>
          <a:lstStyle/>
          <a:p>
            <a:pPr algn="ctr"/>
            <a:r>
              <a:rPr lang="en-US" sz="2000" dirty="0">
                <a:solidFill>
                  <a:schemeClr val="bg1"/>
                </a:solidFill>
                <a:latin typeface="+mj-lt"/>
              </a:rPr>
              <a:t>PROSSIMI PASSI</a:t>
            </a:r>
          </a:p>
        </p:txBody>
      </p:sp>
      <p:sp>
        <p:nvSpPr>
          <p:cNvPr id="9" name="CasellaDiTesto 8">
            <a:extLst>
              <a:ext uri="{FF2B5EF4-FFF2-40B4-BE49-F238E27FC236}">
                <a16:creationId xmlns:a16="http://schemas.microsoft.com/office/drawing/2014/main" id="{56691BF0-9D0E-40A6-7028-896097CF9E04}"/>
              </a:ext>
            </a:extLst>
          </p:cNvPr>
          <p:cNvSpPr txBox="1"/>
          <p:nvPr/>
        </p:nvSpPr>
        <p:spPr>
          <a:xfrm>
            <a:off x="343304" y="1093723"/>
            <a:ext cx="8120472" cy="369332"/>
          </a:xfrm>
          <a:prstGeom prst="rect">
            <a:avLst/>
          </a:prstGeom>
          <a:noFill/>
        </p:spPr>
        <p:txBody>
          <a:bodyPr wrap="square">
            <a:spAutoFit/>
          </a:bodyPr>
          <a:lstStyle/>
          <a:p>
            <a:pPr algn="just">
              <a:spcAft>
                <a:spcPts val="450"/>
              </a:spcAft>
            </a:pPr>
            <a:r>
              <a:rPr lang="it-IT" sz="1800" b="1" dirty="0">
                <a:cs typeface="Segoe UI" panose="020B0502040204020203" pitchFamily="34" charset="0"/>
              </a:rPr>
              <a:t>IDROGENO</a:t>
            </a:r>
            <a:endParaRPr lang="it-IT" sz="1200" dirty="0">
              <a:cs typeface="Segoe UI" panose="020B0502040204020203" pitchFamily="34" charset="0"/>
            </a:endParaRPr>
          </a:p>
        </p:txBody>
      </p:sp>
      <p:sp>
        <p:nvSpPr>
          <p:cNvPr id="10" name="CasellaDiTesto 9">
            <a:extLst>
              <a:ext uri="{FF2B5EF4-FFF2-40B4-BE49-F238E27FC236}">
                <a16:creationId xmlns:a16="http://schemas.microsoft.com/office/drawing/2014/main" id="{8A767B18-16E9-E2B0-4496-512ABE4745FB}"/>
              </a:ext>
            </a:extLst>
          </p:cNvPr>
          <p:cNvSpPr txBox="1"/>
          <p:nvPr/>
        </p:nvSpPr>
        <p:spPr>
          <a:xfrm>
            <a:off x="325668" y="2403821"/>
            <a:ext cx="3886292" cy="1261884"/>
          </a:xfrm>
          <a:prstGeom prst="rect">
            <a:avLst/>
          </a:prstGeom>
          <a:noFill/>
        </p:spPr>
        <p:txBody>
          <a:bodyPr wrap="square">
            <a:spAutoFit/>
          </a:bodyPr>
          <a:lstStyle/>
          <a:p>
            <a:pPr algn="just"/>
            <a:r>
              <a:rPr lang="it-IT" sz="1600" b="1" dirty="0">
                <a:solidFill>
                  <a:srgbClr val="0070C0"/>
                </a:solidFill>
                <a:cs typeface="Segoe UI" panose="020B0502040204020203" pitchFamily="34" charset="0"/>
              </a:rPr>
              <a:t>DM 23 ottobre 2018 </a:t>
            </a:r>
            <a:r>
              <a:rPr lang="it-IT" sz="1600" dirty="0">
                <a:cs typeface="Segoe UI" panose="020B0502040204020203" pitchFamily="34" charset="0"/>
              </a:rPr>
              <a:t>- </a:t>
            </a:r>
            <a:r>
              <a:rPr lang="it-IT" sz="1500" dirty="0">
                <a:cs typeface="Segoe UI" panose="020B0502040204020203" pitchFamily="34" charset="0"/>
              </a:rPr>
              <a:t>Regola tecnica di prevenzione incendi per la progettazione, costruzione ed esercizio degli </a:t>
            </a:r>
            <a:r>
              <a:rPr lang="it-IT" sz="1500" b="1" dirty="0">
                <a:cs typeface="Segoe UI" panose="020B0502040204020203" pitchFamily="34" charset="0"/>
              </a:rPr>
              <a:t>impianti di distribuzione di idrogeno per autotrazione</a:t>
            </a:r>
          </a:p>
        </p:txBody>
      </p:sp>
      <p:sp>
        <p:nvSpPr>
          <p:cNvPr id="16" name="CasellaDiTesto 15">
            <a:extLst>
              <a:ext uri="{FF2B5EF4-FFF2-40B4-BE49-F238E27FC236}">
                <a16:creationId xmlns:a16="http://schemas.microsoft.com/office/drawing/2014/main" id="{D7E64917-16FF-384F-4281-CE3BC46A350E}"/>
              </a:ext>
            </a:extLst>
          </p:cNvPr>
          <p:cNvSpPr txBox="1"/>
          <p:nvPr/>
        </p:nvSpPr>
        <p:spPr>
          <a:xfrm>
            <a:off x="354143" y="1540589"/>
            <a:ext cx="7890265" cy="703540"/>
          </a:xfrm>
          <a:prstGeom prst="roundRect">
            <a:avLst>
              <a:gd name="adj" fmla="val 29099"/>
            </a:avLst>
          </a:prstGeom>
          <a:solidFill>
            <a:srgbClr val="F7FEA0"/>
          </a:solidFill>
        </p:spPr>
        <p:txBody>
          <a:bodyPr wrap="square">
            <a:spAutoFit/>
          </a:bodyPr>
          <a:lstStyle/>
          <a:p>
            <a:r>
              <a:rPr lang="it-IT" sz="1600" b="1" cap="all" dirty="0">
                <a:cs typeface="Segoe UI" panose="020B0502040204020203" pitchFamily="34" charset="0"/>
              </a:rPr>
              <a:t>Soluzioni compatte e mobili </a:t>
            </a:r>
            <a:r>
              <a:rPr lang="it-IT" sz="1600" dirty="0">
                <a:cs typeface="Segoe UI" panose="020B0502040204020203" pitchFamily="34" charset="0"/>
              </a:rPr>
              <a:t>basate su sistemi containerizzati che possono integrare unità per la produzione, lo stoccaggio e il rifornimento di idrogeno</a:t>
            </a:r>
          </a:p>
        </p:txBody>
      </p:sp>
      <p:sp>
        <p:nvSpPr>
          <p:cNvPr id="27" name="CasellaDiTesto 26">
            <a:extLst>
              <a:ext uri="{FF2B5EF4-FFF2-40B4-BE49-F238E27FC236}">
                <a16:creationId xmlns:a16="http://schemas.microsoft.com/office/drawing/2014/main" id="{9EFD9873-7F4E-0F45-04DC-E629E2969516}"/>
              </a:ext>
            </a:extLst>
          </p:cNvPr>
          <p:cNvSpPr txBox="1"/>
          <p:nvPr/>
        </p:nvSpPr>
        <p:spPr>
          <a:xfrm>
            <a:off x="3193917" y="4455054"/>
            <a:ext cx="5576698" cy="1676460"/>
          </a:xfrm>
          <a:prstGeom prst="roundRect">
            <a:avLst>
              <a:gd name="adj" fmla="val 15735"/>
            </a:avLst>
          </a:prstGeom>
          <a:solidFill>
            <a:srgbClr val="C00000">
              <a:alpha val="20000"/>
            </a:srgbClr>
          </a:solidFill>
        </p:spPr>
        <p:txBody>
          <a:bodyPr wrap="square">
            <a:spAutoFit/>
          </a:bodyPr>
          <a:lstStyle/>
          <a:p>
            <a:pPr marL="534988">
              <a:spcAft>
                <a:spcPts val="800"/>
              </a:spcAft>
            </a:pPr>
            <a:r>
              <a:rPr lang="it-IT" sz="1600" b="1" dirty="0">
                <a:cs typeface="Segoe UI" panose="020B0502040204020203" pitchFamily="34" charset="0"/>
              </a:rPr>
              <a:t>Distanze di sicurezza interne</a:t>
            </a:r>
          </a:p>
          <a:p>
            <a:pPr marL="534988">
              <a:spcAft>
                <a:spcPts val="800"/>
              </a:spcAft>
            </a:pPr>
            <a:r>
              <a:rPr lang="it-IT" sz="1600" dirty="0">
                <a:cs typeface="Segoe UI" panose="020B0502040204020203" pitchFamily="34" charset="0"/>
              </a:rPr>
              <a:t>Installazioni </a:t>
            </a:r>
            <a:r>
              <a:rPr lang="it-IT" sz="1600" b="1" dirty="0">
                <a:cs typeface="Segoe UI" panose="020B0502040204020203" pitchFamily="34" charset="0"/>
              </a:rPr>
              <a:t>temporanee</a:t>
            </a:r>
            <a:r>
              <a:rPr lang="it-IT" sz="1600" dirty="0">
                <a:cs typeface="Segoe UI" panose="020B0502040204020203" pitchFamily="34" charset="0"/>
              </a:rPr>
              <a:t>/progetti pilota a durata limitata</a:t>
            </a:r>
          </a:p>
          <a:p>
            <a:pPr marL="534988">
              <a:spcAft>
                <a:spcPts val="600"/>
              </a:spcAft>
            </a:pPr>
            <a:r>
              <a:rPr lang="it-IT" sz="1600" b="1" dirty="0">
                <a:cs typeface="Segoe UI" panose="020B0502040204020203" pitchFamily="34" charset="0"/>
              </a:rPr>
              <a:t>Spazi confinati </a:t>
            </a:r>
            <a:r>
              <a:rPr lang="it-IT" sz="1600" dirty="0">
                <a:cs typeface="Segoe UI" panose="020B0502040204020203" pitchFamily="34" charset="0"/>
              </a:rPr>
              <a:t>(sistemi di ventilazione e gestione delle fuoriuscite)</a:t>
            </a:r>
          </a:p>
        </p:txBody>
      </p:sp>
      <p:sp>
        <p:nvSpPr>
          <p:cNvPr id="31" name="CasellaDiTesto 30">
            <a:extLst>
              <a:ext uri="{FF2B5EF4-FFF2-40B4-BE49-F238E27FC236}">
                <a16:creationId xmlns:a16="http://schemas.microsoft.com/office/drawing/2014/main" id="{73014B8D-E74D-DF1A-8F03-00733636D333}"/>
              </a:ext>
            </a:extLst>
          </p:cNvPr>
          <p:cNvSpPr txBox="1"/>
          <p:nvPr/>
        </p:nvSpPr>
        <p:spPr>
          <a:xfrm>
            <a:off x="4403541" y="2348880"/>
            <a:ext cx="4272916" cy="172354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sz="1600" b="1" i="0" u="none" strike="noStrike" kern="1200" cap="none" spc="0" normalizeH="0" baseline="0" noProof="0" dirty="0">
                <a:ln>
                  <a:noFill/>
                </a:ln>
                <a:solidFill>
                  <a:srgbClr val="0070C0"/>
                </a:solidFill>
                <a:effectLst/>
                <a:uLnTx/>
                <a:uFillTx/>
                <a:latin typeface="Arial" pitchFamily="34" charset="0"/>
                <a:ea typeface="+mn-ea"/>
                <a:cs typeface="Segoe UI" panose="020B0502040204020203" pitchFamily="34" charset="0"/>
              </a:rPr>
              <a:t>DM 7 luglio 2023 </a:t>
            </a:r>
            <a:r>
              <a:rPr kumimoji="0" lang="it-IT" sz="1600" b="0" i="0" u="none" strike="noStrike" kern="1200" cap="none" spc="0" normalizeH="0" baseline="0" noProof="0" dirty="0">
                <a:ln>
                  <a:noFill/>
                </a:ln>
                <a:solidFill>
                  <a:prstClr val="black"/>
                </a:solidFill>
                <a:effectLst/>
                <a:uLnTx/>
                <a:uFillTx/>
                <a:latin typeface="Arial" pitchFamily="34" charset="0"/>
                <a:ea typeface="+mn-ea"/>
                <a:cs typeface="Segoe UI" panose="020B0502040204020203" pitchFamily="34" charset="0"/>
              </a:rPr>
              <a:t>- </a:t>
            </a:r>
            <a:r>
              <a:rPr kumimoji="0" lang="it-IT" sz="1500" b="0" i="0" u="none" strike="noStrike" kern="1200" cap="none" spc="0" normalizeH="0" baseline="0" noProof="0" dirty="0">
                <a:ln>
                  <a:noFill/>
                </a:ln>
                <a:solidFill>
                  <a:prstClr val="black"/>
                </a:solidFill>
                <a:effectLst/>
                <a:uLnTx/>
                <a:uFillTx/>
                <a:latin typeface="Arial" pitchFamily="34" charset="0"/>
                <a:ea typeface="+mn-ea"/>
                <a:cs typeface="Segoe UI" panose="020B0502040204020203" pitchFamily="34" charset="0"/>
              </a:rPr>
              <a:t>Regola tecnica di prevenzione incendi per l'individuazione delle metodologie per l'analisi del rischio e delle misure di sicurezza antincendio da adottare per la progettazione, la realizzazione e l'esercizio di </a:t>
            </a:r>
            <a:r>
              <a:rPr kumimoji="0" lang="it-IT" sz="1500" b="1" i="0" u="none" strike="noStrike" kern="1200" cap="none" spc="0" normalizeH="0" baseline="0" noProof="0" dirty="0">
                <a:ln>
                  <a:noFill/>
                </a:ln>
                <a:solidFill>
                  <a:prstClr val="black"/>
                </a:solidFill>
                <a:effectLst/>
                <a:uLnTx/>
                <a:uFillTx/>
                <a:latin typeface="Arial" pitchFamily="34" charset="0"/>
                <a:ea typeface="+mn-ea"/>
                <a:cs typeface="Segoe UI" panose="020B0502040204020203" pitchFamily="34" charset="0"/>
              </a:rPr>
              <a:t>impianti di produzione di idrogeno mediante elettrolisi e relativi sistemi di stoccaggio</a:t>
            </a:r>
          </a:p>
        </p:txBody>
      </p:sp>
      <p:pic>
        <p:nvPicPr>
          <p:cNvPr id="32" name="Picture 2" descr="esclamazione Pericolo icona vettore nel linea stile . avvertimento cartello  . attenzione icona 23904069 Arte vettoriale a Vecteezy">
            <a:extLst>
              <a:ext uri="{FF2B5EF4-FFF2-40B4-BE49-F238E27FC236}">
                <a16:creationId xmlns:a16="http://schemas.microsoft.com/office/drawing/2014/main" id="{A75BD8F1-5F86-2CAD-D19D-FF155EFCA871}"/>
              </a:ext>
            </a:extLst>
          </p:cNvPr>
          <p:cNvPicPr>
            <a:picLocks noChangeAspect="1" noChangeArrowheads="1"/>
          </p:cNvPicPr>
          <p:nvPr/>
        </p:nvPicPr>
        <p:blipFill>
          <a:blip r:embed="rId3" cstate="print">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8339822" y="4293096"/>
            <a:ext cx="552658" cy="552658"/>
          </a:xfrm>
          <a:prstGeom prst="ellipse">
            <a:avLst/>
          </a:prstGeom>
          <a:noFill/>
          <a:extLst>
            <a:ext uri="{909E8E84-426E-40DD-AFC4-6F175D3DCCD1}">
              <a14:hiddenFill xmlns:a14="http://schemas.microsoft.com/office/drawing/2010/main">
                <a:solidFill>
                  <a:srgbClr val="FFFFFF"/>
                </a:solidFill>
              </a14:hiddenFill>
            </a:ext>
          </a:extLst>
        </p:spPr>
      </p:pic>
      <p:sp>
        <p:nvSpPr>
          <p:cNvPr id="33" name="Rettangolo con angoli arrotondati 32">
            <a:extLst>
              <a:ext uri="{FF2B5EF4-FFF2-40B4-BE49-F238E27FC236}">
                <a16:creationId xmlns:a16="http://schemas.microsoft.com/office/drawing/2014/main" id="{8C0636A7-A9AF-BD7D-D526-F03CFECA45B1}"/>
              </a:ext>
            </a:extLst>
          </p:cNvPr>
          <p:cNvSpPr/>
          <p:nvPr/>
        </p:nvSpPr>
        <p:spPr>
          <a:xfrm>
            <a:off x="325668" y="2348881"/>
            <a:ext cx="3886292" cy="1316824"/>
          </a:xfrm>
          <a:prstGeom prst="roundRect">
            <a:avLst>
              <a:gd name="adj" fmla="val 10502"/>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4" name="Rettangolo con angoli arrotondati 33">
            <a:extLst>
              <a:ext uri="{FF2B5EF4-FFF2-40B4-BE49-F238E27FC236}">
                <a16:creationId xmlns:a16="http://schemas.microsoft.com/office/drawing/2014/main" id="{DC2F3057-0446-4655-1512-8BE47B9A46F0}"/>
              </a:ext>
            </a:extLst>
          </p:cNvPr>
          <p:cNvSpPr/>
          <p:nvPr/>
        </p:nvSpPr>
        <p:spPr>
          <a:xfrm>
            <a:off x="4359368" y="2348881"/>
            <a:ext cx="4441328" cy="1723548"/>
          </a:xfrm>
          <a:prstGeom prst="roundRect">
            <a:avLst>
              <a:gd name="adj" fmla="val 10502"/>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36" name="Immagine 35">
            <a:extLst>
              <a:ext uri="{FF2B5EF4-FFF2-40B4-BE49-F238E27FC236}">
                <a16:creationId xmlns:a16="http://schemas.microsoft.com/office/drawing/2014/main" id="{66109CC7-5163-50E5-DE22-A50ED322C9FC}"/>
              </a:ext>
            </a:extLst>
          </p:cNvPr>
          <p:cNvPicPr>
            <a:picLocks noChangeAspect="1"/>
          </p:cNvPicPr>
          <p:nvPr/>
        </p:nvPicPr>
        <p:blipFill>
          <a:blip r:embed="rId4">
            <a:duotone>
              <a:schemeClr val="accent2">
                <a:shade val="45000"/>
                <a:satMod val="135000"/>
              </a:schemeClr>
              <a:prstClr val="white"/>
            </a:duotone>
          </a:blip>
          <a:stretch>
            <a:fillRect/>
          </a:stretch>
        </p:blipFill>
        <p:spPr>
          <a:xfrm>
            <a:off x="308272" y="3788722"/>
            <a:ext cx="2697925" cy="1622970"/>
          </a:xfrm>
          <a:prstGeom prst="rect">
            <a:avLst/>
          </a:prstGeom>
        </p:spPr>
      </p:pic>
      <p:pic>
        <p:nvPicPr>
          <p:cNvPr id="37" name="Picture 16" descr="Goal - Free marketing icons">
            <a:extLst>
              <a:ext uri="{FF2B5EF4-FFF2-40B4-BE49-F238E27FC236}">
                <a16:creationId xmlns:a16="http://schemas.microsoft.com/office/drawing/2014/main" id="{5914AA88-BC9E-3369-62AC-BEE20B90C8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9325" y="1040597"/>
            <a:ext cx="844916" cy="8449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istanza icona vettore simbolo design illustrazione 26625868 ...">
            <a:extLst>
              <a:ext uri="{FF2B5EF4-FFF2-40B4-BE49-F238E27FC236}">
                <a16:creationId xmlns:a16="http://schemas.microsoft.com/office/drawing/2014/main" id="{EED357AC-6992-E00F-C3ED-D3BC8037BA30}"/>
              </a:ext>
            </a:extLst>
          </p:cNvPr>
          <p:cNvPicPr>
            <a:picLocks noChangeAspect="1" noChangeArrowheads="1"/>
          </p:cNvPicPr>
          <p:nvPr/>
        </p:nvPicPr>
        <p:blipFill>
          <a:blip r:embed="rId6"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299262" y="4437112"/>
            <a:ext cx="504056" cy="5040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cona di Clessidra">
            <a:extLst>
              <a:ext uri="{FF2B5EF4-FFF2-40B4-BE49-F238E27FC236}">
                <a16:creationId xmlns:a16="http://schemas.microsoft.com/office/drawing/2014/main" id="{A5D18CFF-AD05-3BE7-9A0A-F92A338B0BE5}"/>
              </a:ext>
            </a:extLst>
          </p:cNvPr>
          <p:cNvPicPr>
            <a:picLocks noChangeAspect="1" noChangeArrowheads="1"/>
          </p:cNvPicPr>
          <p:nvPr/>
        </p:nvPicPr>
        <p:blipFill>
          <a:blip r:embed="rId7"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71270" y="498188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estra ventilazione apertura ventilare aria flusso flusso d'aria nero  bianca silhouette simbolo icona cartello grafico clipart opera d'arte  illustrazione pittogramma vettore 26306808 Arte vettoriale a Vecteezy">
            <a:extLst>
              <a:ext uri="{FF2B5EF4-FFF2-40B4-BE49-F238E27FC236}">
                <a16:creationId xmlns:a16="http://schemas.microsoft.com/office/drawing/2014/main" id="{32FCCCFC-ADE3-7E58-D6D9-E30CDC269716}"/>
              </a:ext>
            </a:extLst>
          </p:cNvPr>
          <p:cNvPicPr>
            <a:picLocks noChangeAspect="1" noChangeArrowheads="1"/>
          </p:cNvPicPr>
          <p:nvPr/>
        </p:nvPicPr>
        <p:blipFill rotWithShape="1">
          <a:blip r:embed="rId8" cstate="print">
            <a:clrChange>
              <a:clrFrom>
                <a:srgbClr val="EEF7F4"/>
              </a:clrFrom>
              <a:clrTo>
                <a:srgbClr val="EEF7F4">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13880" t="20680" r="14458" b="21089"/>
          <a:stretch/>
        </p:blipFill>
        <p:spPr bwMode="auto">
          <a:xfrm>
            <a:off x="3317309" y="5580503"/>
            <a:ext cx="467963" cy="304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767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6FE00-6934-EFAB-35D0-5D8C3DBA9019}"/>
            </a:ext>
          </a:extLst>
        </p:cNvPr>
        <p:cNvGrpSpPr/>
        <p:nvPr/>
      </p:nvGrpSpPr>
      <p:grpSpPr>
        <a:xfrm>
          <a:off x="0" y="0"/>
          <a:ext cx="0" cy="0"/>
          <a:chOff x="0" y="0"/>
          <a:chExt cx="0" cy="0"/>
        </a:xfrm>
      </p:grpSpPr>
      <p:pic>
        <p:nvPicPr>
          <p:cNvPr id="30" name="Immagine 29">
            <a:extLst>
              <a:ext uri="{FF2B5EF4-FFF2-40B4-BE49-F238E27FC236}">
                <a16:creationId xmlns:a16="http://schemas.microsoft.com/office/drawing/2014/main" id="{4074B018-3151-B0A1-8BCA-AE898AECC499}"/>
              </a:ext>
            </a:extLst>
          </p:cNvPr>
          <p:cNvPicPr>
            <a:picLocks noChangeAspect="1"/>
          </p:cNvPicPr>
          <p:nvPr/>
        </p:nvPicPr>
        <p:blipFill>
          <a:blip r:embed="rId3"/>
          <a:stretch>
            <a:fillRect/>
          </a:stretch>
        </p:blipFill>
        <p:spPr>
          <a:xfrm>
            <a:off x="917848" y="1883507"/>
            <a:ext cx="7308304" cy="4182291"/>
          </a:xfrm>
          <a:prstGeom prst="rect">
            <a:avLst/>
          </a:prstGeom>
          <a:effectLst>
            <a:softEdge rad="63500"/>
          </a:effectLst>
        </p:spPr>
      </p:pic>
      <p:sp>
        <p:nvSpPr>
          <p:cNvPr id="3" name="Rectangle 2">
            <a:extLst>
              <a:ext uri="{FF2B5EF4-FFF2-40B4-BE49-F238E27FC236}">
                <a16:creationId xmlns:a16="http://schemas.microsoft.com/office/drawing/2014/main" id="{80F35CBF-53F5-86E0-8599-575DB9DEEFEF}"/>
              </a:ext>
            </a:extLst>
          </p:cNvPr>
          <p:cNvSpPr>
            <a:spLocks noChangeArrowheads="1"/>
          </p:cNvSpPr>
          <p:nvPr/>
        </p:nvSpPr>
        <p:spPr bwMode="auto">
          <a:xfrm>
            <a:off x="3347864" y="476672"/>
            <a:ext cx="5616749" cy="432048"/>
          </a:xfrm>
          <a:prstGeom prst="rect">
            <a:avLst/>
          </a:prstGeom>
          <a:solidFill>
            <a:srgbClr val="990000"/>
          </a:solidFill>
          <a:ln w="12700">
            <a:noFill/>
            <a:miter lim="800000"/>
            <a:headEnd/>
            <a:tailEnd/>
          </a:ln>
        </p:spPr>
        <p:txBody>
          <a:bodyPr anchor="ctr"/>
          <a:lstStyle/>
          <a:p>
            <a:pPr algn="ctr"/>
            <a:r>
              <a:rPr lang="en-US" sz="2000" dirty="0">
                <a:solidFill>
                  <a:schemeClr val="bg1"/>
                </a:solidFill>
                <a:latin typeface="+mj-lt"/>
              </a:rPr>
              <a:t>PROSSIMI PASSI</a:t>
            </a:r>
          </a:p>
        </p:txBody>
      </p:sp>
      <p:sp>
        <p:nvSpPr>
          <p:cNvPr id="9" name="CasellaDiTesto 8">
            <a:extLst>
              <a:ext uri="{FF2B5EF4-FFF2-40B4-BE49-F238E27FC236}">
                <a16:creationId xmlns:a16="http://schemas.microsoft.com/office/drawing/2014/main" id="{56691BF0-9D0E-40A6-7028-896097CF9E04}"/>
              </a:ext>
            </a:extLst>
          </p:cNvPr>
          <p:cNvSpPr txBox="1"/>
          <p:nvPr/>
        </p:nvSpPr>
        <p:spPr>
          <a:xfrm>
            <a:off x="343304" y="1093723"/>
            <a:ext cx="8120472" cy="369332"/>
          </a:xfrm>
          <a:prstGeom prst="rect">
            <a:avLst/>
          </a:prstGeom>
          <a:noFill/>
        </p:spPr>
        <p:txBody>
          <a:bodyPr wrap="square">
            <a:spAutoFit/>
          </a:bodyPr>
          <a:lstStyle/>
          <a:p>
            <a:pPr algn="just">
              <a:spcAft>
                <a:spcPts val="450"/>
              </a:spcAft>
            </a:pPr>
            <a:r>
              <a:rPr lang="it-IT" sz="1800" b="1" dirty="0">
                <a:cs typeface="Segoe UI" panose="020B0502040204020203" pitchFamily="34" charset="0"/>
              </a:rPr>
              <a:t>BUNKERAGGIO PORTUALE DI COMBUSTIBILI ALTERNATIVI</a:t>
            </a:r>
          </a:p>
        </p:txBody>
      </p:sp>
      <p:pic>
        <p:nvPicPr>
          <p:cNvPr id="2064" name="Picture 16" descr="Goal - Free marketing icons">
            <a:extLst>
              <a:ext uri="{FF2B5EF4-FFF2-40B4-BE49-F238E27FC236}">
                <a16:creationId xmlns:a16="http://schemas.microsoft.com/office/drawing/2014/main" id="{AF586C32-3368-9DAA-A7A8-7608C40C17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9325" y="1040597"/>
            <a:ext cx="844916" cy="84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224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ctrTitle"/>
          </p:nvPr>
        </p:nvSpPr>
        <p:spPr>
          <a:xfrm>
            <a:off x="683568" y="2636912"/>
            <a:ext cx="7772400" cy="1470025"/>
          </a:xfrm>
        </p:spPr>
        <p:txBody>
          <a:bodyPr/>
          <a:lstStyle/>
          <a:p>
            <a:r>
              <a:rPr lang="it-IT" altLang="it-IT" sz="2800" dirty="0"/>
              <a:t>Grazie per l’attenzione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324A4-626C-9918-AC86-A7232446009E}"/>
            </a:ext>
          </a:extLst>
        </p:cNvPr>
        <p:cNvGrpSpPr/>
        <p:nvPr/>
      </p:nvGrpSpPr>
      <p:grpSpPr>
        <a:xfrm>
          <a:off x="0" y="0"/>
          <a:ext cx="0" cy="0"/>
          <a:chOff x="0" y="0"/>
          <a:chExt cx="0" cy="0"/>
        </a:xfrm>
      </p:grpSpPr>
      <p:sp>
        <p:nvSpPr>
          <p:cNvPr id="30" name="Rettangolo con angoli arrotondati 29">
            <a:extLst>
              <a:ext uri="{FF2B5EF4-FFF2-40B4-BE49-F238E27FC236}">
                <a16:creationId xmlns:a16="http://schemas.microsoft.com/office/drawing/2014/main" id="{526CD9BF-A511-8F0C-D44F-5C1B9C92575C}"/>
              </a:ext>
            </a:extLst>
          </p:cNvPr>
          <p:cNvSpPr/>
          <p:nvPr/>
        </p:nvSpPr>
        <p:spPr>
          <a:xfrm>
            <a:off x="4926021" y="1517657"/>
            <a:ext cx="3641670" cy="740890"/>
          </a:xfrm>
          <a:prstGeom prst="roundRect">
            <a:avLst>
              <a:gd name="adj" fmla="val 10502"/>
            </a:avLst>
          </a:prstGeom>
          <a:solidFill>
            <a:srgbClr val="C00000">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19" name="Immagine 18">
            <a:extLst>
              <a:ext uri="{FF2B5EF4-FFF2-40B4-BE49-F238E27FC236}">
                <a16:creationId xmlns:a16="http://schemas.microsoft.com/office/drawing/2014/main" id="{2B24F824-3D1E-C40E-B287-909C7FC99235}"/>
              </a:ext>
            </a:extLst>
          </p:cNvPr>
          <p:cNvPicPr>
            <a:picLocks noChangeAspect="1"/>
          </p:cNvPicPr>
          <p:nvPr/>
        </p:nvPicPr>
        <p:blipFill>
          <a:blip r:embed="rId3">
            <a:clrChange>
              <a:clrFrom>
                <a:srgbClr val="FFFFFF"/>
              </a:clrFrom>
              <a:clrTo>
                <a:srgbClr val="FFFFFF">
                  <a:alpha val="0"/>
                </a:srgbClr>
              </a:clrTo>
            </a:clrChange>
          </a:blip>
          <a:srcRect l="5475" t="25200" r="78925" b="17546"/>
          <a:stretch>
            <a:fillRect/>
          </a:stretch>
        </p:blipFill>
        <p:spPr>
          <a:xfrm>
            <a:off x="319242" y="1538989"/>
            <a:ext cx="3989994" cy="4118608"/>
          </a:xfrm>
          <a:prstGeom prst="rect">
            <a:avLst/>
          </a:prstGeom>
        </p:spPr>
      </p:pic>
      <p:sp>
        <p:nvSpPr>
          <p:cNvPr id="24" name="CasellaDiTesto 23">
            <a:extLst>
              <a:ext uri="{FF2B5EF4-FFF2-40B4-BE49-F238E27FC236}">
                <a16:creationId xmlns:a16="http://schemas.microsoft.com/office/drawing/2014/main" id="{03178E43-BC70-1D39-818B-4E154C9B29CD}"/>
              </a:ext>
            </a:extLst>
          </p:cNvPr>
          <p:cNvSpPr txBox="1"/>
          <p:nvPr/>
        </p:nvSpPr>
        <p:spPr>
          <a:xfrm>
            <a:off x="4932040" y="1590790"/>
            <a:ext cx="3635651" cy="646331"/>
          </a:xfrm>
          <a:prstGeom prst="rect">
            <a:avLst/>
          </a:prstGeom>
          <a:noFill/>
        </p:spPr>
        <p:txBody>
          <a:bodyPr wrap="square">
            <a:spAutoFit/>
          </a:bodyPr>
          <a:lstStyle/>
          <a:p>
            <a:pPr algn="ctr"/>
            <a:r>
              <a:rPr lang="it-IT" sz="1800" dirty="0">
                <a:ea typeface="Noto Sans" panose="020B0502040504020204" pitchFamily="34"/>
                <a:cs typeface="Segoe UI" panose="020B0502040204020203" pitchFamily="34" charset="0"/>
              </a:rPr>
              <a:t>Problematiche di </a:t>
            </a:r>
            <a:r>
              <a:rPr lang="it-IT" sz="1800" i="1" dirty="0" err="1">
                <a:ea typeface="Noto Sans" panose="020B0502040504020204" pitchFamily="34"/>
                <a:cs typeface="Segoe UI" panose="020B0502040204020203" pitchFamily="34" charset="0"/>
              </a:rPr>
              <a:t>safety</a:t>
            </a:r>
            <a:r>
              <a:rPr lang="it-IT" sz="1800" dirty="0">
                <a:ea typeface="Noto Sans" panose="020B0502040504020204" pitchFamily="34"/>
                <a:cs typeface="Segoe UI" panose="020B0502040204020203" pitchFamily="34" charset="0"/>
              </a:rPr>
              <a:t> connesse alla transizione energetica</a:t>
            </a:r>
          </a:p>
        </p:txBody>
      </p:sp>
      <p:pic>
        <p:nvPicPr>
          <p:cNvPr id="1024" name="Picture 10" descr="Freccia Rossa PNG per il download gratuito">
            <a:extLst>
              <a:ext uri="{FF2B5EF4-FFF2-40B4-BE49-F238E27FC236}">
                <a16:creationId xmlns:a16="http://schemas.microsoft.com/office/drawing/2014/main" id="{007D44C8-C5A2-0751-F139-C26E93A84596}"/>
              </a:ext>
            </a:extLst>
          </p:cNvPr>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691838">
            <a:off x="3722702" y="1440158"/>
            <a:ext cx="990556" cy="99055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revenzione incendi per gli edifici e il rogo della Torre del Moro a Milano">
            <a:extLst>
              <a:ext uri="{FF2B5EF4-FFF2-40B4-BE49-F238E27FC236}">
                <a16:creationId xmlns:a16="http://schemas.microsoft.com/office/drawing/2014/main" id="{8E7E0C55-BCCE-739C-07A5-CA27F51A59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4425" y="3284984"/>
            <a:ext cx="2205149" cy="1651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00" name="Picture 4" descr="I veicoli elettrici prendono fuoco più facilmente degli altri? Cosa dice lo  studio- Corriere.it">
            <a:extLst>
              <a:ext uri="{FF2B5EF4-FFF2-40B4-BE49-F238E27FC236}">
                <a16:creationId xmlns:a16="http://schemas.microsoft.com/office/drawing/2014/main" id="{1E97AE84-3350-0642-7D85-7216762AD2C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47183" y="2826424"/>
            <a:ext cx="1837408" cy="13780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02" name="Picture 6" descr="Prato, a fuoco i pannelli fotovoltaici: evacuata scuola elementare - la  Repubblica">
            <a:extLst>
              <a:ext uri="{FF2B5EF4-FFF2-40B4-BE49-F238E27FC236}">
                <a16:creationId xmlns:a16="http://schemas.microsoft.com/office/drawing/2014/main" id="{F3F23DD1-455E-9BBE-2B21-AF6673821CD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7773" y="4414032"/>
            <a:ext cx="1651735" cy="16517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FE98F148-768C-CEB1-D509-14D2030293F6}"/>
              </a:ext>
            </a:extLst>
          </p:cNvPr>
          <p:cNvSpPr>
            <a:spLocks noChangeArrowheads="1"/>
          </p:cNvSpPr>
          <p:nvPr/>
        </p:nvSpPr>
        <p:spPr bwMode="auto">
          <a:xfrm>
            <a:off x="3347864" y="476672"/>
            <a:ext cx="5616749" cy="432048"/>
          </a:xfrm>
          <a:prstGeom prst="rect">
            <a:avLst/>
          </a:prstGeom>
          <a:solidFill>
            <a:srgbClr val="990000"/>
          </a:solidFill>
          <a:ln w="12700">
            <a:noFill/>
            <a:miter lim="800000"/>
            <a:headEnd/>
            <a:tailEnd/>
          </a:ln>
        </p:spPr>
        <p:txBody>
          <a:bodyPr anchor="ctr"/>
          <a:lstStyle/>
          <a:p>
            <a:pPr algn="ctr"/>
            <a:r>
              <a:rPr lang="it-IT" sz="2000" dirty="0">
                <a:solidFill>
                  <a:schemeClr val="bg1"/>
                </a:solidFill>
                <a:latin typeface="+mj-lt"/>
              </a:rPr>
              <a:t>Transizione energetica e sicurezza tecnica</a:t>
            </a:r>
          </a:p>
        </p:txBody>
      </p:sp>
      <p:pic>
        <p:nvPicPr>
          <p:cNvPr id="4" name="Picture 2" descr="Image vectorielle Problème icône de couleur rouge plat par ©ahasoft -  84569040">
            <a:extLst>
              <a:ext uri="{FF2B5EF4-FFF2-40B4-BE49-F238E27FC236}">
                <a16:creationId xmlns:a16="http://schemas.microsoft.com/office/drawing/2014/main" id="{C3148FD5-726E-6098-4DAB-6449099A67CB}"/>
              </a:ext>
            </a:extLst>
          </p:cNvPr>
          <p:cNvPicPr>
            <a:picLocks noChangeAspect="1" noChangeArrowheads="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flipH="1">
            <a:off x="8263760" y="1124744"/>
            <a:ext cx="548050" cy="5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692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F6EFB-5959-DBFB-E139-F9849FC2C610}"/>
            </a:ext>
          </a:extLst>
        </p:cNvPr>
        <p:cNvGrpSpPr/>
        <p:nvPr/>
      </p:nvGrpSpPr>
      <p:grpSpPr>
        <a:xfrm>
          <a:off x="0" y="0"/>
          <a:ext cx="0" cy="0"/>
          <a:chOff x="0" y="0"/>
          <a:chExt cx="0" cy="0"/>
        </a:xfrm>
      </p:grpSpPr>
      <p:sp>
        <p:nvSpPr>
          <p:cNvPr id="5" name="Rettangolo con angoli arrotondati 4">
            <a:extLst>
              <a:ext uri="{FF2B5EF4-FFF2-40B4-BE49-F238E27FC236}">
                <a16:creationId xmlns:a16="http://schemas.microsoft.com/office/drawing/2014/main" id="{000D725A-1AB4-5182-B6C3-94D08C8D34AC}"/>
              </a:ext>
            </a:extLst>
          </p:cNvPr>
          <p:cNvSpPr/>
          <p:nvPr/>
        </p:nvSpPr>
        <p:spPr>
          <a:xfrm>
            <a:off x="317352" y="3789040"/>
            <a:ext cx="8496944" cy="2088232"/>
          </a:xfrm>
          <a:prstGeom prst="roundRect">
            <a:avLst>
              <a:gd name="adj" fmla="val 10502"/>
            </a:avLst>
          </a:prstGeom>
          <a:solidFill>
            <a:srgbClr val="F3FE62">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CasellaDiTesto 2">
            <a:extLst>
              <a:ext uri="{FF2B5EF4-FFF2-40B4-BE49-F238E27FC236}">
                <a16:creationId xmlns:a16="http://schemas.microsoft.com/office/drawing/2014/main" id="{BCD0B528-C4AA-5D31-4B67-C6BBF6C4C9EF}"/>
              </a:ext>
            </a:extLst>
          </p:cNvPr>
          <p:cNvSpPr txBox="1"/>
          <p:nvPr/>
        </p:nvSpPr>
        <p:spPr>
          <a:xfrm>
            <a:off x="323528" y="1317049"/>
            <a:ext cx="8496944" cy="4560223"/>
          </a:xfrm>
          <a:prstGeom prst="rect">
            <a:avLst/>
          </a:prstGeom>
          <a:noFill/>
        </p:spPr>
        <p:txBody>
          <a:bodyPr wrap="square">
            <a:spAutoFit/>
          </a:bodyPr>
          <a:lstStyle/>
          <a:p>
            <a:pPr algn="ctr"/>
            <a:r>
              <a:rPr lang="it-IT" sz="1600" b="1" dirty="0">
                <a:solidFill>
                  <a:schemeClr val="tx1">
                    <a:lumMod val="50000"/>
                    <a:lumOff val="50000"/>
                  </a:schemeClr>
                </a:solidFill>
                <a:ea typeface="Noto Sans" panose="020B0502040504020204" pitchFamily="34"/>
                <a:cs typeface="Segoe UI" panose="020B0502040204020203" pitchFamily="34" charset="0"/>
              </a:rPr>
              <a:t>DECRETO-LEGGE 24 febbraio 2023, n. 13</a:t>
            </a:r>
          </a:p>
          <a:p>
            <a:pPr algn="ctr">
              <a:spcAft>
                <a:spcPts val="450"/>
              </a:spcAft>
            </a:pPr>
            <a:r>
              <a:rPr lang="it-IT" sz="1050" dirty="0">
                <a:solidFill>
                  <a:schemeClr val="tx1">
                    <a:lumMod val="50000"/>
                    <a:lumOff val="50000"/>
                  </a:schemeClr>
                </a:solidFill>
                <a:ea typeface="Noto Sans" panose="020B0502040504020204" pitchFamily="34"/>
                <a:cs typeface="Segoe UI" panose="020B0502040204020203" pitchFamily="34" charset="0"/>
              </a:rPr>
              <a:t>(convertito con modificazioni dalla L. 21 aprile 2023, n. 41)</a:t>
            </a:r>
            <a:r>
              <a:rPr lang="it-IT" sz="1600" dirty="0">
                <a:solidFill>
                  <a:schemeClr val="tx1">
                    <a:lumMod val="50000"/>
                    <a:lumOff val="50000"/>
                  </a:schemeClr>
                </a:solidFill>
                <a:ea typeface="Noto Sans" panose="020B0502040504020204" pitchFamily="34"/>
                <a:cs typeface="Segoe UI" panose="020B0502040204020203" pitchFamily="34" charset="0"/>
              </a:rPr>
              <a:t> </a:t>
            </a:r>
          </a:p>
          <a:p>
            <a:pPr algn="ctr">
              <a:spcAft>
                <a:spcPts val="450"/>
              </a:spcAft>
            </a:pPr>
            <a:r>
              <a:rPr lang="it-IT" sz="1600" b="1" i="1" dirty="0">
                <a:solidFill>
                  <a:schemeClr val="tx1">
                    <a:lumMod val="50000"/>
                    <a:lumOff val="50000"/>
                  </a:schemeClr>
                </a:solidFill>
                <a:ea typeface="Noto Sans" panose="020B0502040504020204" pitchFamily="34"/>
                <a:cs typeface="Segoe UI" panose="020B0502040204020203" pitchFamily="34" charset="0"/>
              </a:rPr>
              <a:t>Disposizioni urgenti per l’attuazione del Piano nazionale di ripresa e resilienza (PNRR) e del Piano nazionale degli investimenti complementari al PNRR (PNC), nonché per l’attuazione delle politiche di coesione e della politica agricola comune </a:t>
            </a:r>
          </a:p>
          <a:p>
            <a:pPr algn="just">
              <a:spcAft>
                <a:spcPts val="450"/>
              </a:spcAft>
            </a:pPr>
            <a:endParaRPr lang="it-IT" sz="1050" b="1" dirty="0">
              <a:ea typeface="Noto Sans" panose="020B0502040504020204" pitchFamily="34"/>
              <a:cs typeface="Segoe UI" panose="020B0502040204020203" pitchFamily="34" charset="0"/>
            </a:endParaRPr>
          </a:p>
          <a:p>
            <a:pPr algn="ctr">
              <a:spcAft>
                <a:spcPts val="450"/>
              </a:spcAft>
            </a:pPr>
            <a:r>
              <a:rPr lang="it-IT" sz="1600" b="1" dirty="0">
                <a:ea typeface="Noto Sans" panose="020B0502040504020204" pitchFamily="34"/>
                <a:cs typeface="Segoe UI" panose="020B0502040204020203" pitchFamily="34" charset="0"/>
              </a:rPr>
              <a:t>Articolo 9 </a:t>
            </a:r>
          </a:p>
          <a:p>
            <a:pPr algn="ctr"/>
            <a:r>
              <a:rPr lang="it-IT" sz="1600" b="1" dirty="0">
                <a:solidFill>
                  <a:srgbClr val="00B050"/>
                </a:solidFill>
                <a:ea typeface="Noto Sans" panose="020B0502040504020204" pitchFamily="34"/>
                <a:cs typeface="Segoe UI" panose="020B0502040204020203" pitchFamily="34" charset="0"/>
              </a:rPr>
              <a:t>Comitato centrale per la sicurezza tecnica della transizione energetica e per la gestione dei rischi connessi ai cambiamenti climatici</a:t>
            </a:r>
          </a:p>
          <a:p>
            <a:pPr algn="ctr"/>
            <a:r>
              <a:rPr lang="it-IT" sz="900" dirty="0">
                <a:ea typeface="Noto Sans" panose="020B0502040504020204" pitchFamily="34"/>
                <a:cs typeface="Segoe UI" panose="020B0502040204020203" pitchFamily="34" charset="0"/>
              </a:rPr>
              <a:t> </a:t>
            </a:r>
            <a:endParaRPr lang="it-IT" sz="1600" dirty="0">
              <a:ea typeface="Noto Sans" panose="020B0502040504020204" pitchFamily="34"/>
              <a:cs typeface="Segoe UI" panose="020B0502040204020203" pitchFamily="34" charset="0"/>
            </a:endParaRPr>
          </a:p>
          <a:p>
            <a:pPr algn="just">
              <a:lnSpc>
                <a:spcPct val="114000"/>
              </a:lnSpc>
              <a:spcAft>
                <a:spcPts val="450"/>
              </a:spcAft>
            </a:pPr>
            <a:r>
              <a:rPr lang="it-IT" sz="1600" dirty="0">
                <a:ea typeface="Noto Sans" panose="020B0502040504020204" pitchFamily="34"/>
                <a:cs typeface="Segoe UI" panose="020B0502040204020203" pitchFamily="34" charset="0"/>
              </a:rPr>
              <a:t>1. ….. </a:t>
            </a:r>
            <a:r>
              <a:rPr lang="it-IT" sz="1600" b="1" dirty="0">
                <a:ea typeface="Noto Sans" panose="020B0502040504020204" pitchFamily="34"/>
                <a:cs typeface="Segoe UI" panose="020B0502040204020203" pitchFamily="34" charset="0"/>
              </a:rPr>
              <a:t>istituito presso il Ministero dell’Interno – Dipartimento dei vigili del fuoco, del soccorso pubblico e della difesa civile</a:t>
            </a:r>
            <a:r>
              <a:rPr lang="it-IT" sz="1600" dirty="0">
                <a:ea typeface="Noto Sans" panose="020B0502040504020204" pitchFamily="34"/>
                <a:cs typeface="Segoe UI" panose="020B0502040204020203" pitchFamily="34" charset="0"/>
              </a:rPr>
              <a:t>, …, quale </a:t>
            </a:r>
            <a:r>
              <a:rPr lang="it-IT" sz="1600" b="1" dirty="0">
                <a:solidFill>
                  <a:srgbClr val="0070C0"/>
                </a:solidFill>
                <a:ea typeface="Noto Sans" panose="020B0502040504020204" pitchFamily="34"/>
                <a:cs typeface="Segoe UI" panose="020B0502040204020203" pitchFamily="34" charset="0"/>
              </a:rPr>
              <a:t>organo tecnico consultivo e propositivo </a:t>
            </a:r>
            <a:r>
              <a:rPr lang="it-IT" sz="1600" dirty="0">
                <a:ea typeface="Noto Sans" panose="020B0502040504020204" pitchFamily="34"/>
                <a:cs typeface="Segoe UI" panose="020B0502040204020203" pitchFamily="34" charset="0"/>
              </a:rPr>
              <a:t>in merito alle </a:t>
            </a:r>
            <a:r>
              <a:rPr lang="it-IT" sz="1600" b="1" dirty="0">
                <a:solidFill>
                  <a:srgbClr val="C00000"/>
                </a:solidFill>
                <a:ea typeface="Noto Sans" panose="020B0502040504020204" pitchFamily="34"/>
                <a:cs typeface="Segoe UI" panose="020B0502040204020203" pitchFamily="34" charset="0"/>
              </a:rPr>
              <a:t>questioni di sicurezza tecnica</a:t>
            </a:r>
            <a:r>
              <a:rPr lang="it-IT" sz="1600" dirty="0">
                <a:ea typeface="Noto Sans" panose="020B0502040504020204" pitchFamily="34"/>
                <a:cs typeface="Segoe UI" panose="020B0502040204020203" pitchFamily="34" charset="0"/>
              </a:rPr>
              <a:t> riguardanti i </a:t>
            </a:r>
            <a:r>
              <a:rPr lang="it-IT" sz="1600" b="1" dirty="0">
                <a:ea typeface="Noto Sans" panose="020B0502040504020204" pitchFamily="34"/>
                <a:cs typeface="Segoe UI" panose="020B0502040204020203" pitchFamily="34" charset="0"/>
              </a:rPr>
              <a:t>sistemi e gli impianti alimentati da </a:t>
            </a:r>
            <a:r>
              <a:rPr lang="it-IT" sz="1600" b="1" u="sng" dirty="0">
                <a:ea typeface="Noto Sans" panose="020B0502040504020204" pitchFamily="34"/>
                <a:cs typeface="Segoe UI" panose="020B0502040204020203" pitchFamily="34" charset="0"/>
              </a:rPr>
              <a:t>idrogeno</a:t>
            </a:r>
            <a:r>
              <a:rPr lang="it-IT" sz="1600" dirty="0">
                <a:ea typeface="Noto Sans" panose="020B0502040504020204" pitchFamily="34"/>
                <a:cs typeface="Segoe UI" panose="020B0502040204020203" pitchFamily="34" charset="0"/>
              </a:rPr>
              <a:t>, comprese le celle a combustibile, </a:t>
            </a:r>
            <a:r>
              <a:rPr lang="it-IT" sz="1600" b="1" dirty="0">
                <a:ea typeface="Noto Sans" panose="020B0502040504020204" pitchFamily="34"/>
                <a:cs typeface="Segoe UI" panose="020B0502040204020203" pitchFamily="34" charset="0"/>
              </a:rPr>
              <a:t>da </a:t>
            </a:r>
            <a:r>
              <a:rPr lang="it-IT" sz="1600" b="1" u="sng" dirty="0">
                <a:ea typeface="Noto Sans" panose="020B0502040504020204" pitchFamily="34"/>
                <a:cs typeface="Segoe UI" panose="020B0502040204020203" pitchFamily="34" charset="0"/>
              </a:rPr>
              <a:t>gas naturale liquefatto</a:t>
            </a:r>
            <a:r>
              <a:rPr lang="it-IT" sz="1600" b="1" dirty="0">
                <a:ea typeface="Noto Sans" panose="020B0502040504020204" pitchFamily="34"/>
                <a:cs typeface="Segoe UI" panose="020B0502040204020203" pitchFamily="34" charset="0"/>
              </a:rPr>
              <a:t> </a:t>
            </a:r>
            <a:r>
              <a:rPr lang="it-IT" sz="1600" dirty="0">
                <a:ea typeface="Noto Sans" panose="020B0502040504020204" pitchFamily="34"/>
                <a:cs typeface="Segoe UI" panose="020B0502040204020203" pitchFamily="34" charset="0"/>
              </a:rPr>
              <a:t>e di </a:t>
            </a:r>
            <a:r>
              <a:rPr lang="it-IT" sz="1600" b="1" u="sng" dirty="0">
                <a:ea typeface="Noto Sans" panose="020B0502040504020204" pitchFamily="34"/>
                <a:cs typeface="Segoe UI" panose="020B0502040204020203" pitchFamily="34" charset="0"/>
              </a:rPr>
              <a:t>accumulo elettrochimico dell’energia</a:t>
            </a:r>
            <a:r>
              <a:rPr lang="it-IT" sz="1600" dirty="0">
                <a:ea typeface="Noto Sans" panose="020B0502040504020204" pitchFamily="34"/>
                <a:cs typeface="Segoe UI" panose="020B0502040204020203" pitchFamily="34" charset="0"/>
              </a:rPr>
              <a:t>, i </a:t>
            </a:r>
            <a:r>
              <a:rPr lang="it-IT" sz="1600" b="1" dirty="0">
                <a:ea typeface="Noto Sans" panose="020B0502040504020204" pitchFamily="34"/>
                <a:cs typeface="Segoe UI" panose="020B0502040204020203" pitchFamily="34" charset="0"/>
              </a:rPr>
              <a:t>sistemi di produzione di energia elettrica innovativi </a:t>
            </a:r>
            <a:r>
              <a:rPr lang="it-IT" sz="1600" dirty="0">
                <a:ea typeface="Noto Sans" panose="020B0502040504020204" pitchFamily="34"/>
                <a:cs typeface="Segoe UI" panose="020B0502040204020203" pitchFamily="34" charset="0"/>
              </a:rPr>
              <a:t>e le </a:t>
            </a:r>
            <a:r>
              <a:rPr lang="it-IT" sz="1600" b="1" dirty="0">
                <a:ea typeface="Noto Sans" panose="020B0502040504020204" pitchFamily="34"/>
                <a:cs typeface="Segoe UI" panose="020B0502040204020203" pitchFamily="34" charset="0"/>
              </a:rPr>
              <a:t>soluzioni adottate per il contrasto al rischio legato ai cambiamenti climatici e al risparmio energetico</a:t>
            </a:r>
            <a:r>
              <a:rPr lang="it-IT" sz="1600" dirty="0">
                <a:ea typeface="Noto Sans" panose="020B0502040504020204" pitchFamily="34"/>
                <a:cs typeface="Segoe UI" panose="020B0502040204020203" pitchFamily="34" charset="0"/>
              </a:rPr>
              <a:t>.</a:t>
            </a:r>
          </a:p>
        </p:txBody>
      </p:sp>
      <p:pic>
        <p:nvPicPr>
          <p:cNvPr id="4098" name="Picture 2" descr="Gazzetta Ufficiale: DL Rilancio, pubblicata legge di conversione">
            <a:extLst>
              <a:ext uri="{FF2B5EF4-FFF2-40B4-BE49-F238E27FC236}">
                <a16:creationId xmlns:a16="http://schemas.microsoft.com/office/drawing/2014/main" id="{174325C1-DFC6-500D-0FBF-691BD5E997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040477"/>
            <a:ext cx="1132289" cy="75485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7DE474A2-E627-9BA7-2A22-FEF7DA0EFC0E}"/>
              </a:ext>
            </a:extLst>
          </p:cNvPr>
          <p:cNvSpPr>
            <a:spLocks noChangeArrowheads="1"/>
          </p:cNvSpPr>
          <p:nvPr/>
        </p:nvSpPr>
        <p:spPr bwMode="auto">
          <a:xfrm>
            <a:off x="3347864" y="476672"/>
            <a:ext cx="5616749" cy="432048"/>
          </a:xfrm>
          <a:prstGeom prst="rect">
            <a:avLst/>
          </a:prstGeom>
          <a:solidFill>
            <a:srgbClr val="990000"/>
          </a:solidFill>
          <a:ln w="12700">
            <a:noFill/>
            <a:miter lim="800000"/>
            <a:headEnd/>
            <a:tailEnd/>
          </a:ln>
        </p:spPr>
        <p:txBody>
          <a:bodyPr anchor="ctr"/>
          <a:lstStyle/>
          <a:p>
            <a:pPr algn="ctr"/>
            <a:r>
              <a:rPr lang="it-IT" sz="1350" dirty="0">
                <a:solidFill>
                  <a:schemeClr val="bg1"/>
                </a:solidFill>
                <a:latin typeface="+mj-lt"/>
              </a:rPr>
              <a:t>Il Comitato centrale per la sicurezza tecnica della transizione energetica e per la gestione dei rischi connessi ai cambiamenti climatici</a:t>
            </a:r>
          </a:p>
        </p:txBody>
      </p:sp>
    </p:spTree>
    <p:extLst>
      <p:ext uri="{BB962C8B-B14F-4D97-AF65-F5344CB8AC3E}">
        <p14:creationId xmlns:p14="http://schemas.microsoft.com/office/powerpoint/2010/main" val="17310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B5145-D572-FE81-B114-7687E365BF75}"/>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5DB76F07-7E08-BC31-05EC-B390FFB998D6}"/>
              </a:ext>
            </a:extLst>
          </p:cNvPr>
          <p:cNvSpPr txBox="1"/>
          <p:nvPr/>
        </p:nvSpPr>
        <p:spPr>
          <a:xfrm>
            <a:off x="107504" y="1204198"/>
            <a:ext cx="4127907" cy="4673074"/>
          </a:xfrm>
          <a:prstGeom prst="rect">
            <a:avLst/>
          </a:prstGeom>
          <a:noFill/>
        </p:spPr>
        <p:txBody>
          <a:bodyPr wrap="square">
            <a:spAutoFit/>
          </a:bodyPr>
          <a:lstStyle/>
          <a:p>
            <a:pPr algn="ctr"/>
            <a:r>
              <a:rPr lang="it-IT" sz="900" dirty="0">
                <a:ea typeface="Noto Sans" panose="020B0502040504020204" pitchFamily="34"/>
                <a:cs typeface="Segoe UI" panose="020B0502040204020203" pitchFamily="34" charset="0"/>
              </a:rPr>
              <a:t> </a:t>
            </a:r>
            <a:endParaRPr lang="it-IT" sz="1600" dirty="0">
              <a:ea typeface="Noto Sans" panose="020B0502040504020204" pitchFamily="34"/>
              <a:cs typeface="Segoe UI" panose="020B0502040204020203" pitchFamily="34" charset="0"/>
            </a:endParaRPr>
          </a:p>
          <a:p>
            <a:pPr algn="just">
              <a:spcAft>
                <a:spcPts val="450"/>
              </a:spcAft>
            </a:pPr>
            <a:r>
              <a:rPr lang="it-IT" sz="1600" dirty="0">
                <a:ea typeface="Noto Sans" panose="020B0502040504020204" pitchFamily="34"/>
                <a:cs typeface="Segoe UI" panose="020B0502040204020203" pitchFamily="34" charset="0"/>
              </a:rPr>
              <a:t>2. Il Comitato svolge i seguenti </a:t>
            </a:r>
            <a:r>
              <a:rPr lang="it-IT" sz="1600" b="1" dirty="0">
                <a:ea typeface="Noto Sans" panose="020B0502040504020204" pitchFamily="34"/>
                <a:cs typeface="Segoe UI" panose="020B0502040204020203" pitchFamily="34" charset="0"/>
              </a:rPr>
              <a:t>compiti</a:t>
            </a:r>
            <a:r>
              <a:rPr lang="it-IT" sz="1600" dirty="0">
                <a:ea typeface="Noto Sans" panose="020B0502040504020204" pitchFamily="34"/>
                <a:cs typeface="Segoe UI" panose="020B0502040204020203" pitchFamily="34" charset="0"/>
              </a:rPr>
              <a:t>:</a:t>
            </a:r>
          </a:p>
          <a:p>
            <a:pPr algn="just">
              <a:spcAft>
                <a:spcPts val="450"/>
              </a:spcAft>
            </a:pPr>
            <a:endParaRPr lang="it-IT" sz="1600" dirty="0">
              <a:ea typeface="Noto Sans" panose="020B0502040504020204" pitchFamily="34"/>
              <a:cs typeface="Segoe UI" panose="020B0502040204020203" pitchFamily="34" charset="0"/>
            </a:endParaRPr>
          </a:p>
          <a:p>
            <a:pPr marL="334566" indent="-322660" algn="just">
              <a:spcAft>
                <a:spcPts val="450"/>
              </a:spcAft>
              <a:buFont typeface="+mj-lt"/>
              <a:buAutoNum type="alphaLcParenR"/>
            </a:pPr>
            <a:r>
              <a:rPr lang="it-IT" sz="1600" dirty="0">
                <a:ea typeface="Noto Sans" panose="020B0502040504020204" pitchFamily="34"/>
                <a:cs typeface="Segoe UI" panose="020B0502040204020203" pitchFamily="34" charset="0"/>
              </a:rPr>
              <a:t>individua i </a:t>
            </a:r>
            <a:r>
              <a:rPr lang="it-IT" sz="1600" b="1" dirty="0">
                <a:ea typeface="Noto Sans" panose="020B0502040504020204" pitchFamily="34"/>
                <a:cs typeface="Segoe UI" panose="020B0502040204020203" pitchFamily="34" charset="0"/>
              </a:rPr>
              <a:t>criteri</a:t>
            </a:r>
            <a:r>
              <a:rPr lang="it-IT" sz="1600" dirty="0">
                <a:ea typeface="Noto Sans" panose="020B0502040504020204" pitchFamily="34"/>
                <a:cs typeface="Segoe UI" panose="020B0502040204020203" pitchFamily="34" charset="0"/>
              </a:rPr>
              <a:t> </a:t>
            </a:r>
            <a:r>
              <a:rPr lang="it-IT" sz="1600" b="1" dirty="0">
                <a:ea typeface="Noto Sans" panose="020B0502040504020204" pitchFamily="34"/>
                <a:cs typeface="Segoe UI" panose="020B0502040204020203" pitchFamily="34" charset="0"/>
              </a:rPr>
              <a:t>e</a:t>
            </a:r>
            <a:r>
              <a:rPr lang="it-IT" sz="1600" dirty="0">
                <a:ea typeface="Noto Sans" panose="020B0502040504020204" pitchFamily="34"/>
                <a:cs typeface="Segoe UI" panose="020B0502040204020203" pitchFamily="34" charset="0"/>
              </a:rPr>
              <a:t> le </a:t>
            </a:r>
            <a:r>
              <a:rPr lang="it-IT" sz="1600" b="1" dirty="0">
                <a:ea typeface="Noto Sans" panose="020B0502040504020204" pitchFamily="34"/>
                <a:cs typeface="Segoe UI" panose="020B0502040204020203" pitchFamily="34" charset="0"/>
              </a:rPr>
              <a:t>linee guida </a:t>
            </a:r>
            <a:r>
              <a:rPr lang="it-IT" sz="1600" dirty="0">
                <a:ea typeface="Noto Sans" panose="020B0502040504020204" pitchFamily="34"/>
                <a:cs typeface="Segoe UI" panose="020B0502040204020203" pitchFamily="34" charset="0"/>
              </a:rPr>
              <a:t>per l’adozione dei pareri di conformità dei progetti di fattibilità alle norme e agli indirizzi di sicurezza tecnica, anche in considerazione dei rischi evolutivi, dei sistemi ed impianti di cui al comma 1;</a:t>
            </a:r>
          </a:p>
          <a:p>
            <a:pPr marL="334566" indent="-322660" algn="just">
              <a:spcAft>
                <a:spcPts val="450"/>
              </a:spcAft>
              <a:buFont typeface="+mj-lt"/>
              <a:buAutoNum type="alphaLcParenR"/>
            </a:pPr>
            <a:endParaRPr lang="it-IT" sz="1600" dirty="0">
              <a:ea typeface="Noto Sans" panose="020B0502040504020204" pitchFamily="34"/>
              <a:cs typeface="Segoe UI" panose="020B0502040204020203" pitchFamily="34" charset="0"/>
            </a:endParaRPr>
          </a:p>
          <a:p>
            <a:pPr marL="334566" indent="-322660" algn="just">
              <a:spcAft>
                <a:spcPts val="450"/>
              </a:spcAft>
              <a:buFont typeface="+mj-lt"/>
              <a:buAutoNum type="alphaLcParenR"/>
            </a:pPr>
            <a:r>
              <a:rPr lang="it-IT" sz="1600" dirty="0">
                <a:ea typeface="Noto Sans" panose="020B0502040504020204" pitchFamily="34"/>
                <a:cs typeface="Segoe UI" panose="020B0502040204020203" pitchFamily="34" charset="0"/>
              </a:rPr>
              <a:t>propone e coordina l’effettuazione di </a:t>
            </a:r>
            <a:r>
              <a:rPr lang="it-IT" sz="1600" b="1" dirty="0">
                <a:ea typeface="Noto Sans" panose="020B0502040504020204" pitchFamily="34"/>
                <a:cs typeface="Segoe UI" panose="020B0502040204020203" pitchFamily="34" charset="0"/>
              </a:rPr>
              <a:t>studi, ricerche, progetti e sperimentazioni</a:t>
            </a:r>
            <a:r>
              <a:rPr lang="it-IT" sz="1600" dirty="0">
                <a:ea typeface="Noto Sans" panose="020B0502040504020204" pitchFamily="34"/>
                <a:cs typeface="Segoe UI" panose="020B0502040204020203" pitchFamily="34" charset="0"/>
              </a:rPr>
              <a:t> nonché l’</a:t>
            </a:r>
            <a:r>
              <a:rPr lang="it-IT" sz="1600" b="1" dirty="0">
                <a:ea typeface="Noto Sans" panose="020B0502040504020204" pitchFamily="34"/>
                <a:cs typeface="Segoe UI" panose="020B0502040204020203" pitchFamily="34" charset="0"/>
              </a:rPr>
              <a:t>elaborazione di atti di normazione tecnica </a:t>
            </a:r>
            <a:r>
              <a:rPr lang="it-IT" sz="1600" dirty="0">
                <a:ea typeface="Noto Sans" panose="020B0502040504020204" pitchFamily="34"/>
                <a:cs typeface="Segoe UI" panose="020B0502040204020203" pitchFamily="34" charset="0"/>
              </a:rPr>
              <a:t>nella specifica materia, anche in cooperazione con altre amministrazioni, istituti, enti e aziende, anche di rilievo internazionale.</a:t>
            </a:r>
          </a:p>
        </p:txBody>
      </p:sp>
      <p:sp>
        <p:nvSpPr>
          <p:cNvPr id="2088" name="CasellaDiTesto 2087">
            <a:extLst>
              <a:ext uri="{FF2B5EF4-FFF2-40B4-BE49-F238E27FC236}">
                <a16:creationId xmlns:a16="http://schemas.microsoft.com/office/drawing/2014/main" id="{256457FE-EB12-52B4-5854-8CFA39664FEB}"/>
              </a:ext>
            </a:extLst>
          </p:cNvPr>
          <p:cNvSpPr txBox="1"/>
          <p:nvPr/>
        </p:nvSpPr>
        <p:spPr>
          <a:xfrm>
            <a:off x="4357587" y="3356992"/>
            <a:ext cx="4607025" cy="2805896"/>
          </a:xfrm>
          <a:prstGeom prst="rect">
            <a:avLst/>
          </a:prstGeom>
          <a:noFill/>
        </p:spPr>
        <p:txBody>
          <a:bodyPr wrap="square">
            <a:spAutoFit/>
          </a:bodyPr>
          <a:lstStyle/>
          <a:p>
            <a:pPr marL="285750" indent="-285750" algn="just">
              <a:spcAft>
                <a:spcPts val="450"/>
              </a:spcAft>
              <a:buFont typeface="Arial" panose="020B0604020202020204" pitchFamily="34" charset="0"/>
              <a:buChar char="•"/>
            </a:pPr>
            <a:r>
              <a:rPr lang="it-IT" sz="1400" dirty="0">
                <a:solidFill>
                  <a:schemeClr val="accent1"/>
                </a:solidFill>
              </a:rPr>
              <a:t>In relazione alle tematiche trattate, al Comitato possono essere invitati a partecipare anche </a:t>
            </a:r>
            <a:r>
              <a:rPr lang="it-IT" sz="1400" b="1" dirty="0">
                <a:solidFill>
                  <a:schemeClr val="accent1"/>
                </a:solidFill>
              </a:rPr>
              <a:t>rappresentanti degli ordini e collegi professionali, delle associazioni di categoria e di ogni altro organismo, ente ed istituzione interessato</a:t>
            </a:r>
            <a:r>
              <a:rPr lang="it-IT" sz="1400" dirty="0">
                <a:solidFill>
                  <a:schemeClr val="accent1"/>
                </a:solidFill>
              </a:rPr>
              <a:t>.</a:t>
            </a:r>
          </a:p>
          <a:p>
            <a:pPr marL="285750" indent="-285750" algn="just">
              <a:spcAft>
                <a:spcPts val="450"/>
              </a:spcAft>
              <a:buFont typeface="Arial" panose="020B0604020202020204" pitchFamily="34" charset="0"/>
              <a:buChar char="•"/>
            </a:pPr>
            <a:r>
              <a:rPr lang="it-IT" sz="1400" dirty="0">
                <a:solidFill>
                  <a:schemeClr val="accent1"/>
                </a:solidFill>
              </a:rPr>
              <a:t>La </a:t>
            </a:r>
            <a:r>
              <a:rPr lang="it-IT" sz="1400" b="1" dirty="0">
                <a:solidFill>
                  <a:schemeClr val="accent1"/>
                </a:solidFill>
              </a:rPr>
              <a:t>segreteria</a:t>
            </a:r>
            <a:r>
              <a:rPr lang="it-IT" sz="1400" dirty="0">
                <a:solidFill>
                  <a:schemeClr val="accent1"/>
                </a:solidFill>
              </a:rPr>
              <a:t> del Comitato è assicurata dalla DCPSTAE del Dipartimento dei vigili del fuoco, del soccorso pubblico e della difesa civile.</a:t>
            </a:r>
          </a:p>
          <a:p>
            <a:pPr marL="285750" indent="-285750" algn="just">
              <a:spcAft>
                <a:spcPts val="450"/>
              </a:spcAft>
              <a:buFont typeface="Arial" panose="020B0604020202020204" pitchFamily="34" charset="0"/>
              <a:buChar char="•"/>
            </a:pPr>
            <a:r>
              <a:rPr lang="it-IT" sz="1400" dirty="0">
                <a:solidFill>
                  <a:schemeClr val="accent1"/>
                </a:solidFill>
              </a:rPr>
              <a:t>Il Comitato </a:t>
            </a:r>
            <a:r>
              <a:rPr lang="it-IT" sz="1400" b="1" dirty="0">
                <a:solidFill>
                  <a:schemeClr val="accent1"/>
                </a:solidFill>
              </a:rPr>
              <a:t>può avvalersi del contributo dei CTR </a:t>
            </a:r>
            <a:r>
              <a:rPr lang="it-IT" sz="1400" dirty="0">
                <a:solidFill>
                  <a:schemeClr val="accent1"/>
                </a:solidFill>
              </a:rPr>
              <a:t>istituiti presso le Direzioni regionali dei vigili del fuoco.</a:t>
            </a:r>
          </a:p>
        </p:txBody>
      </p:sp>
      <p:sp>
        <p:nvSpPr>
          <p:cNvPr id="2089" name="Rettangolo con angoli arrotondati 2088">
            <a:extLst>
              <a:ext uri="{FF2B5EF4-FFF2-40B4-BE49-F238E27FC236}">
                <a16:creationId xmlns:a16="http://schemas.microsoft.com/office/drawing/2014/main" id="{78BC117E-41DF-DF91-23FC-0DF86A6C82E5}"/>
              </a:ext>
            </a:extLst>
          </p:cNvPr>
          <p:cNvSpPr/>
          <p:nvPr/>
        </p:nvSpPr>
        <p:spPr>
          <a:xfrm>
            <a:off x="4355976" y="1127255"/>
            <a:ext cx="4608637" cy="2156474"/>
          </a:xfrm>
          <a:prstGeom prst="roundRect">
            <a:avLst>
              <a:gd name="adj" fmla="val 6304"/>
            </a:avLst>
          </a:prstGeom>
          <a:noFill/>
          <a:ln>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2133" name="Immagine 2132">
            <a:extLst>
              <a:ext uri="{FF2B5EF4-FFF2-40B4-BE49-F238E27FC236}">
                <a16:creationId xmlns:a16="http://schemas.microsoft.com/office/drawing/2014/main" id="{629524A4-58FA-89EE-BDEC-D295E532FDBD}"/>
              </a:ext>
            </a:extLst>
          </p:cNvPr>
          <p:cNvPicPr>
            <a:picLocks noChangeAspect="1"/>
          </p:cNvPicPr>
          <p:nvPr/>
        </p:nvPicPr>
        <p:blipFill>
          <a:blip r:embed="rId3"/>
          <a:stretch>
            <a:fillRect/>
          </a:stretch>
        </p:blipFill>
        <p:spPr>
          <a:xfrm>
            <a:off x="4439313" y="1340768"/>
            <a:ext cx="4453167" cy="1654929"/>
          </a:xfrm>
          <a:prstGeom prst="rect">
            <a:avLst/>
          </a:prstGeom>
        </p:spPr>
      </p:pic>
      <p:sp>
        <p:nvSpPr>
          <p:cNvPr id="5" name="Rectangle 2">
            <a:extLst>
              <a:ext uri="{FF2B5EF4-FFF2-40B4-BE49-F238E27FC236}">
                <a16:creationId xmlns:a16="http://schemas.microsoft.com/office/drawing/2014/main" id="{829C2E32-9D33-8FE0-E332-DAC83707C97B}"/>
              </a:ext>
            </a:extLst>
          </p:cNvPr>
          <p:cNvSpPr>
            <a:spLocks noChangeArrowheads="1"/>
          </p:cNvSpPr>
          <p:nvPr/>
        </p:nvSpPr>
        <p:spPr bwMode="auto">
          <a:xfrm>
            <a:off x="3347864" y="476672"/>
            <a:ext cx="5616749" cy="432048"/>
          </a:xfrm>
          <a:prstGeom prst="rect">
            <a:avLst/>
          </a:prstGeom>
          <a:solidFill>
            <a:srgbClr val="990000"/>
          </a:solidFill>
          <a:ln w="12700">
            <a:noFill/>
            <a:miter lim="800000"/>
            <a:headEnd/>
            <a:tailEnd/>
          </a:ln>
        </p:spPr>
        <p:txBody>
          <a:bodyPr anchor="ctr"/>
          <a:lstStyle/>
          <a:p>
            <a:pPr algn="ctr"/>
            <a:r>
              <a:rPr lang="it-IT" sz="1350" dirty="0">
                <a:solidFill>
                  <a:schemeClr val="bg1"/>
                </a:solidFill>
                <a:latin typeface="+mj-lt"/>
              </a:rPr>
              <a:t>Il Comitato centrale per la sicurezza tecnica della transizione energetica e per la gestione dei rischi connessi ai cambiamenti climatici</a:t>
            </a:r>
          </a:p>
        </p:txBody>
      </p:sp>
    </p:spTree>
    <p:extLst>
      <p:ext uri="{BB962C8B-B14F-4D97-AF65-F5344CB8AC3E}">
        <p14:creationId xmlns:p14="http://schemas.microsoft.com/office/powerpoint/2010/main" val="64539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D86D1-0DCF-92F8-4929-56FBB93658DA}"/>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CFDAAEE3-7602-E401-DD0F-30665D45E60D}"/>
              </a:ext>
            </a:extLst>
          </p:cNvPr>
          <p:cNvPicPr>
            <a:picLocks noChangeAspect="1"/>
          </p:cNvPicPr>
          <p:nvPr/>
        </p:nvPicPr>
        <p:blipFill>
          <a:blip r:embed="rId3">
            <a:clrChange>
              <a:clrFrom>
                <a:srgbClr val="FFFFFF"/>
              </a:clrFrom>
              <a:clrTo>
                <a:srgbClr val="FFFFFF">
                  <a:alpha val="0"/>
                </a:srgbClr>
              </a:clrTo>
            </a:clrChange>
          </a:blip>
          <a:srcRect l="12291" t="35185" r="59688" b="25556"/>
          <a:stretch>
            <a:fillRect/>
          </a:stretch>
        </p:blipFill>
        <p:spPr>
          <a:xfrm>
            <a:off x="5232722" y="4793429"/>
            <a:ext cx="3483830" cy="1372811"/>
          </a:xfrm>
          <a:prstGeom prst="rect">
            <a:avLst/>
          </a:prstGeom>
        </p:spPr>
      </p:pic>
      <p:sp>
        <p:nvSpPr>
          <p:cNvPr id="24" name="Rettangolo con angoli arrotondati 23">
            <a:extLst>
              <a:ext uri="{FF2B5EF4-FFF2-40B4-BE49-F238E27FC236}">
                <a16:creationId xmlns:a16="http://schemas.microsoft.com/office/drawing/2014/main" id="{EDA1A76D-103E-B020-D192-5FD2AEA912D6}"/>
              </a:ext>
            </a:extLst>
          </p:cNvPr>
          <p:cNvSpPr/>
          <p:nvPr/>
        </p:nvSpPr>
        <p:spPr>
          <a:xfrm>
            <a:off x="323762" y="1224284"/>
            <a:ext cx="5976430" cy="1425222"/>
          </a:xfrm>
          <a:prstGeom prst="roundRect">
            <a:avLst>
              <a:gd name="adj" fmla="val 10502"/>
            </a:avLst>
          </a:prstGeom>
          <a:solidFill>
            <a:schemeClr val="bg1">
              <a:lumMod val="85000"/>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16" name="Rettangolo con angoli arrotondati 15">
            <a:extLst>
              <a:ext uri="{FF2B5EF4-FFF2-40B4-BE49-F238E27FC236}">
                <a16:creationId xmlns:a16="http://schemas.microsoft.com/office/drawing/2014/main" id="{D55D5C0B-45F2-8381-6573-B01DEF93D93C}"/>
              </a:ext>
            </a:extLst>
          </p:cNvPr>
          <p:cNvSpPr/>
          <p:nvPr/>
        </p:nvSpPr>
        <p:spPr>
          <a:xfrm>
            <a:off x="354612" y="3634328"/>
            <a:ext cx="6593651" cy="948767"/>
          </a:xfrm>
          <a:prstGeom prst="roundRect">
            <a:avLst>
              <a:gd name="adj" fmla="val 10502"/>
            </a:avLst>
          </a:prstGeom>
          <a:solidFill>
            <a:schemeClr val="accent6">
              <a:lumMod val="60000"/>
              <a:lumOff val="40000"/>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7" name="CasellaDiTesto 6">
            <a:extLst>
              <a:ext uri="{FF2B5EF4-FFF2-40B4-BE49-F238E27FC236}">
                <a16:creationId xmlns:a16="http://schemas.microsoft.com/office/drawing/2014/main" id="{773F2C2D-CFE8-5F7E-1379-11F73D49F2E3}"/>
              </a:ext>
            </a:extLst>
          </p:cNvPr>
          <p:cNvSpPr txBox="1"/>
          <p:nvPr/>
        </p:nvSpPr>
        <p:spPr>
          <a:xfrm>
            <a:off x="968978" y="3717032"/>
            <a:ext cx="5979285" cy="1200329"/>
          </a:xfrm>
          <a:prstGeom prst="rect">
            <a:avLst/>
          </a:prstGeom>
          <a:noFill/>
        </p:spPr>
        <p:txBody>
          <a:bodyPr wrap="square">
            <a:spAutoFit/>
          </a:bodyPr>
          <a:lstStyle/>
          <a:p>
            <a:pPr algn="just"/>
            <a:r>
              <a:rPr lang="it-IT" sz="1600" b="1" dirty="0">
                <a:cs typeface="Segoe UI" panose="020B0502040204020203" pitchFamily="34" charset="0"/>
              </a:rPr>
              <a:t>Linee guida per la progettazione, realizzazione e l’esercizio di Sistemi di Accumulo di Energia Elettrica («</a:t>
            </a:r>
            <a:r>
              <a:rPr lang="it-IT" sz="1600" b="1" i="1" dirty="0">
                <a:cs typeface="Segoe UI" panose="020B0502040204020203" pitchFamily="34" charset="0"/>
              </a:rPr>
              <a:t>Battery Energy Storage System </a:t>
            </a:r>
            <a:r>
              <a:rPr lang="it-IT" sz="1600" b="1" dirty="0">
                <a:cs typeface="Segoe UI" panose="020B0502040204020203" pitchFamily="34" charset="0"/>
              </a:rPr>
              <a:t>– BESS»)</a:t>
            </a:r>
          </a:p>
          <a:p>
            <a:pPr algn="just"/>
            <a:endParaRPr lang="it-IT" sz="1200" dirty="0">
              <a:cs typeface="Segoe UI" panose="020B0502040204020203" pitchFamily="34" charset="0"/>
            </a:endParaRPr>
          </a:p>
          <a:p>
            <a:pPr algn="just"/>
            <a:r>
              <a:rPr lang="it-IT" sz="1200" dirty="0">
                <a:cs typeface="Segoe UI" panose="020B0502040204020203" pitchFamily="34" charset="0"/>
              </a:rPr>
              <a:t>(Lett. circ. n. 21021 del 23.12.2024) </a:t>
            </a:r>
          </a:p>
        </p:txBody>
      </p:sp>
      <p:pic>
        <p:nvPicPr>
          <p:cNvPr id="3074" name="Picture 2" descr="BESS &amp; Demand Response, What's the Connection?">
            <a:extLst>
              <a:ext uri="{FF2B5EF4-FFF2-40B4-BE49-F238E27FC236}">
                <a16:creationId xmlns:a16="http://schemas.microsoft.com/office/drawing/2014/main" id="{D86B5704-9B5E-7484-778A-D746567222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6234" y="1316694"/>
            <a:ext cx="2078313" cy="11638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6" name="Picture 4" descr="Icona Dell'obiettivo, Simbolo Di Obiettivo Di Affari Illustrazione  Vettoriale - Illustrazione di sfida, fortuna: 111824107">
            <a:extLst>
              <a:ext uri="{FF2B5EF4-FFF2-40B4-BE49-F238E27FC236}">
                <a16:creationId xmlns:a16="http://schemas.microsoft.com/office/drawing/2014/main" id="{A3B05F4E-1F10-A7C3-EAA3-321FEA1B4188}"/>
              </a:ext>
            </a:extLst>
          </p:cNvPr>
          <p:cNvPicPr>
            <a:picLocks noChangeAspect="1" noChangeArrowheads="1"/>
          </p:cNvPicPr>
          <p:nvPr/>
        </p:nvPicPr>
        <p:blipFill rotWithShape="1">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16815" t="13226" r="15629" b="15037"/>
          <a:stretch>
            <a:fillRect/>
          </a:stretch>
        </p:blipFill>
        <p:spPr bwMode="auto">
          <a:xfrm>
            <a:off x="421362" y="3737360"/>
            <a:ext cx="451340" cy="479277"/>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id="{9D9680F1-D379-DBB1-DC8A-07DA5EEC676B}"/>
              </a:ext>
            </a:extLst>
          </p:cNvPr>
          <p:cNvSpPr txBox="1"/>
          <p:nvPr/>
        </p:nvSpPr>
        <p:spPr>
          <a:xfrm>
            <a:off x="995361" y="1290663"/>
            <a:ext cx="5304831" cy="1323439"/>
          </a:xfrm>
          <a:prstGeom prst="rect">
            <a:avLst/>
          </a:prstGeom>
          <a:noFill/>
        </p:spPr>
        <p:txBody>
          <a:bodyPr wrap="square">
            <a:spAutoFit/>
          </a:bodyPr>
          <a:lstStyle/>
          <a:p>
            <a:pPr algn="just">
              <a:spcAft>
                <a:spcPts val="900"/>
              </a:spcAft>
            </a:pPr>
            <a:r>
              <a:rPr lang="it-IT" sz="1600" dirty="0">
                <a:cs typeface="Segoe UI" panose="020B0502040204020203" pitchFamily="34" charset="0"/>
              </a:rPr>
              <a:t>Elaborazione di uno schema di documento che individui le metodologie per l’analisi del rischio e le misure di sicurezza antincendio da adottare per la progettazione e la realizzazione di impianti per l’accumulo statico di energia elettrica agli ioni di litio (BESS)</a:t>
            </a:r>
          </a:p>
        </p:txBody>
      </p:sp>
      <p:pic>
        <p:nvPicPr>
          <p:cNvPr id="3082" name="Picture 10" descr="Freccia Rossa PNG per il download gratuito">
            <a:extLst>
              <a:ext uri="{FF2B5EF4-FFF2-40B4-BE49-F238E27FC236}">
                <a16:creationId xmlns:a16="http://schemas.microsoft.com/office/drawing/2014/main" id="{783A2EE9-7D0E-E2E0-FA4A-D43DF300B3A3}"/>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091838">
            <a:off x="2910141" y="2795446"/>
            <a:ext cx="803672" cy="80367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icona del gruppo di studio 5909911 Arte vettoriale a Vecteezy">
            <a:extLst>
              <a:ext uri="{FF2B5EF4-FFF2-40B4-BE49-F238E27FC236}">
                <a16:creationId xmlns:a16="http://schemas.microsoft.com/office/drawing/2014/main" id="{3AE987F8-B3A6-6EB3-D566-A39A94D86B95}"/>
              </a:ext>
            </a:extLst>
          </p:cNvPr>
          <p:cNvPicPr>
            <a:picLocks noChangeAspect="1" noChangeArrowheads="1"/>
          </p:cNvPicPr>
          <p:nvPr/>
        </p:nvPicPr>
        <p:blipFill rotWithShape="1">
          <a:blip r:embed="rId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22741" t="24533" r="21556" b="25704"/>
          <a:stretch>
            <a:fillRect/>
          </a:stretch>
        </p:blipFill>
        <p:spPr bwMode="auto">
          <a:xfrm>
            <a:off x="444859" y="1357940"/>
            <a:ext cx="524120" cy="4682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Battery Energy Storage System Icon, Line Color Vector Illustration Stock  Vector - Illustration of color, lamp: 237836737">
            <a:extLst>
              <a:ext uri="{FF2B5EF4-FFF2-40B4-BE49-F238E27FC236}">
                <a16:creationId xmlns:a16="http://schemas.microsoft.com/office/drawing/2014/main" id="{CB39632D-CD6C-A10E-B2C6-3B16621F543D}"/>
              </a:ext>
            </a:extLst>
          </p:cNvPr>
          <p:cNvPicPr>
            <a:picLocks noChangeAspect="1" noChangeArrowheads="1"/>
          </p:cNvPicPr>
          <p:nvPr/>
        </p:nvPicPr>
        <p:blipFill rotWithShape="1">
          <a:blip r:embed="rId8"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1089" t="23345" r="58102" b="33583"/>
          <a:stretch>
            <a:fillRect/>
          </a:stretch>
        </p:blipFill>
        <p:spPr bwMode="auto">
          <a:xfrm>
            <a:off x="7608749" y="3393261"/>
            <a:ext cx="1138136" cy="9118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4C034FD-D8DE-3627-65C3-AA218F07E72C}"/>
              </a:ext>
            </a:extLst>
          </p:cNvPr>
          <p:cNvSpPr>
            <a:spLocks noChangeArrowheads="1"/>
          </p:cNvSpPr>
          <p:nvPr/>
        </p:nvSpPr>
        <p:spPr bwMode="auto">
          <a:xfrm>
            <a:off x="3347864" y="476672"/>
            <a:ext cx="5616749" cy="432048"/>
          </a:xfrm>
          <a:prstGeom prst="rect">
            <a:avLst/>
          </a:prstGeom>
          <a:solidFill>
            <a:srgbClr val="990000"/>
          </a:solidFill>
          <a:ln w="12700">
            <a:noFill/>
            <a:miter lim="800000"/>
            <a:headEnd/>
            <a:tailEnd/>
          </a:ln>
        </p:spPr>
        <p:txBody>
          <a:bodyPr anchor="ctr"/>
          <a:lstStyle/>
          <a:p>
            <a:pPr algn="ctr"/>
            <a:r>
              <a:rPr lang="en-US" sz="2000" i="1" dirty="0">
                <a:solidFill>
                  <a:schemeClr val="bg1"/>
                </a:solidFill>
                <a:latin typeface="+mj-lt"/>
              </a:rPr>
              <a:t>Battery Energy Storage Systems </a:t>
            </a:r>
            <a:r>
              <a:rPr lang="en-US" sz="2000" dirty="0">
                <a:solidFill>
                  <a:schemeClr val="bg1"/>
                </a:solidFill>
                <a:latin typeface="+mj-lt"/>
              </a:rPr>
              <a:t>(BESS)</a:t>
            </a:r>
          </a:p>
        </p:txBody>
      </p:sp>
      <p:grpSp>
        <p:nvGrpSpPr>
          <p:cNvPr id="19" name="Gruppo 18">
            <a:extLst>
              <a:ext uri="{FF2B5EF4-FFF2-40B4-BE49-F238E27FC236}">
                <a16:creationId xmlns:a16="http://schemas.microsoft.com/office/drawing/2014/main" id="{5432D6F1-6835-A9FE-8C26-69BA39B3DDC6}"/>
              </a:ext>
            </a:extLst>
          </p:cNvPr>
          <p:cNvGrpSpPr>
            <a:grpSpLocks noChangeAspect="1"/>
          </p:cNvGrpSpPr>
          <p:nvPr/>
        </p:nvGrpSpPr>
        <p:grpSpPr>
          <a:xfrm>
            <a:off x="6707239" y="3105371"/>
            <a:ext cx="534796" cy="720000"/>
            <a:chOff x="6623881" y="5107965"/>
            <a:chExt cx="746317" cy="1004772"/>
          </a:xfrm>
        </p:grpSpPr>
        <p:sp>
          <p:nvSpPr>
            <p:cNvPr id="20" name="Rettangolo con un angolo ritagliato 19">
              <a:extLst>
                <a:ext uri="{FF2B5EF4-FFF2-40B4-BE49-F238E27FC236}">
                  <a16:creationId xmlns:a16="http://schemas.microsoft.com/office/drawing/2014/main" id="{9E0532CC-EE61-159D-AAC8-F10D3F2C581D}"/>
                </a:ext>
              </a:extLst>
            </p:cNvPr>
            <p:cNvSpPr/>
            <p:nvPr/>
          </p:nvSpPr>
          <p:spPr>
            <a:xfrm rot="17747688">
              <a:off x="6530835" y="5280993"/>
              <a:ext cx="897452" cy="612084"/>
            </a:xfrm>
            <a:prstGeom prst="snip1Rect">
              <a:avLst>
                <a:gd name="adj" fmla="val 313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10" descr="Icona a Forma Di Linea Nera Per Scrittura Di Iscrizione E Contratto  Illustrazione Vettoriale - Illustrazione di foglio, icona: 211424000">
              <a:extLst>
                <a:ext uri="{FF2B5EF4-FFF2-40B4-BE49-F238E27FC236}">
                  <a16:creationId xmlns:a16="http://schemas.microsoft.com/office/drawing/2014/main" id="{6D2BFD0B-8886-ABBB-D397-5771F6FE6C08}"/>
                </a:ext>
              </a:extLst>
            </p:cNvPr>
            <p:cNvPicPr>
              <a:picLocks noChangeAspect="1" noChangeArrowheads="1"/>
            </p:cNvPicPr>
            <p:nvPr/>
          </p:nvPicPr>
          <p:blipFill rotWithShape="1">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24644" t="17648" r="26357" b="16385"/>
            <a:stretch>
              <a:fillRect/>
            </a:stretch>
          </p:blipFill>
          <p:spPr bwMode="auto">
            <a:xfrm rot="1566790">
              <a:off x="6623881" y="5107965"/>
              <a:ext cx="746317" cy="1004772"/>
            </a:xfrm>
            <a:prstGeom prst="round1Rect">
              <a:avLst>
                <a:gd name="adj" fmla="val 0"/>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54316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A1595-B822-402B-EA4B-527172A91BF7}"/>
            </a:ext>
          </a:extLst>
        </p:cNvPr>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A43EAA8D-DC1F-A7F1-C545-F8545EA42164}"/>
              </a:ext>
            </a:extLst>
          </p:cNvPr>
          <p:cNvSpPr/>
          <p:nvPr/>
        </p:nvSpPr>
        <p:spPr>
          <a:xfrm>
            <a:off x="143370" y="1116440"/>
            <a:ext cx="8320406" cy="623093"/>
          </a:xfrm>
          <a:prstGeom prst="roundRect">
            <a:avLst>
              <a:gd name="adj" fmla="val 10502"/>
            </a:avLst>
          </a:prstGeom>
          <a:solidFill>
            <a:schemeClr val="accent6">
              <a:lumMod val="60000"/>
              <a:lumOff val="40000"/>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7" name="CasellaDiTesto 6">
            <a:extLst>
              <a:ext uri="{FF2B5EF4-FFF2-40B4-BE49-F238E27FC236}">
                <a16:creationId xmlns:a16="http://schemas.microsoft.com/office/drawing/2014/main" id="{C4A0FB26-2426-8BE9-8BB6-70B489E83D7E}"/>
              </a:ext>
            </a:extLst>
          </p:cNvPr>
          <p:cNvSpPr txBox="1"/>
          <p:nvPr/>
        </p:nvSpPr>
        <p:spPr>
          <a:xfrm>
            <a:off x="185512" y="1093723"/>
            <a:ext cx="8278264" cy="895117"/>
          </a:xfrm>
          <a:prstGeom prst="rect">
            <a:avLst/>
          </a:prstGeom>
          <a:noFill/>
        </p:spPr>
        <p:txBody>
          <a:bodyPr wrap="square">
            <a:spAutoFit/>
          </a:bodyPr>
          <a:lstStyle/>
          <a:p>
            <a:pPr algn="just">
              <a:spcAft>
                <a:spcPts val="450"/>
              </a:spcAft>
            </a:pPr>
            <a:r>
              <a:rPr lang="it-IT" sz="1800" b="1" dirty="0">
                <a:cs typeface="Segoe UI" panose="020B0502040204020203" pitchFamily="34" charset="0"/>
              </a:rPr>
              <a:t>Linee guida per la progettazione, realizzazione e l’esercizio di Sistemi di Accumulo di Energia Elettrica («</a:t>
            </a:r>
            <a:r>
              <a:rPr lang="it-IT" sz="1800" b="1" i="1" dirty="0">
                <a:cs typeface="Segoe UI" panose="020B0502040204020203" pitchFamily="34" charset="0"/>
              </a:rPr>
              <a:t>Battery Energy Storage System </a:t>
            </a:r>
            <a:r>
              <a:rPr lang="it-IT" sz="1800" b="1" dirty="0">
                <a:cs typeface="Segoe UI" panose="020B0502040204020203" pitchFamily="34" charset="0"/>
              </a:rPr>
              <a:t>– BESS»)</a:t>
            </a:r>
          </a:p>
          <a:p>
            <a:pPr algn="just"/>
            <a:r>
              <a:rPr lang="it-IT" sz="1200" dirty="0">
                <a:cs typeface="Segoe UI" panose="020B0502040204020203" pitchFamily="34" charset="0"/>
              </a:rPr>
              <a:t>(Lett. circ. n. 21021 del 23.12.2024) </a:t>
            </a:r>
          </a:p>
        </p:txBody>
      </p:sp>
      <p:grpSp>
        <p:nvGrpSpPr>
          <p:cNvPr id="3" name="Gruppo 2">
            <a:extLst>
              <a:ext uri="{FF2B5EF4-FFF2-40B4-BE49-F238E27FC236}">
                <a16:creationId xmlns:a16="http://schemas.microsoft.com/office/drawing/2014/main" id="{9CF2C389-22A3-1648-80E5-CF2634F1F283}"/>
              </a:ext>
            </a:extLst>
          </p:cNvPr>
          <p:cNvGrpSpPr>
            <a:grpSpLocks noChangeAspect="1"/>
          </p:cNvGrpSpPr>
          <p:nvPr/>
        </p:nvGrpSpPr>
        <p:grpSpPr>
          <a:xfrm>
            <a:off x="8593283" y="1167448"/>
            <a:ext cx="381983" cy="514267"/>
            <a:chOff x="6623881" y="5107965"/>
            <a:chExt cx="746317" cy="1004772"/>
          </a:xfrm>
        </p:grpSpPr>
        <p:sp>
          <p:nvSpPr>
            <p:cNvPr id="6" name="Rettangolo con un angolo ritagliato 5">
              <a:extLst>
                <a:ext uri="{FF2B5EF4-FFF2-40B4-BE49-F238E27FC236}">
                  <a16:creationId xmlns:a16="http://schemas.microsoft.com/office/drawing/2014/main" id="{139C6922-D7AC-C8FE-65C8-B2DD1CB3D7A5}"/>
                </a:ext>
              </a:extLst>
            </p:cNvPr>
            <p:cNvSpPr/>
            <p:nvPr/>
          </p:nvSpPr>
          <p:spPr>
            <a:xfrm rot="17747688">
              <a:off x="6530835" y="5280993"/>
              <a:ext cx="897452" cy="612084"/>
            </a:xfrm>
            <a:prstGeom prst="snip1Rect">
              <a:avLst>
                <a:gd name="adj" fmla="val 313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8" name="Picture 10" descr="Icona a Forma Di Linea Nera Per Scrittura Di Iscrizione E Contratto  Illustrazione Vettoriale - Illustrazione di foglio, icona: 211424000">
              <a:extLst>
                <a:ext uri="{FF2B5EF4-FFF2-40B4-BE49-F238E27FC236}">
                  <a16:creationId xmlns:a16="http://schemas.microsoft.com/office/drawing/2014/main" id="{03F06C37-A08A-300B-08F5-CBA5A59A6DAA}"/>
                </a:ext>
              </a:extLst>
            </p:cNvPr>
            <p:cNvPicPr>
              <a:picLocks noChangeAspect="1" noChangeArrowheads="1"/>
            </p:cNvPicPr>
            <p:nvPr/>
          </p:nvPicPr>
          <p:blipFill rotWithShape="1">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24644" t="17648" r="26357" b="16385"/>
            <a:stretch>
              <a:fillRect/>
            </a:stretch>
          </p:blipFill>
          <p:spPr bwMode="auto">
            <a:xfrm rot="1566790">
              <a:off x="6623881" y="5107965"/>
              <a:ext cx="746317" cy="1004772"/>
            </a:xfrm>
            <a:prstGeom prst="round1Rect">
              <a:avLst>
                <a:gd name="adj" fmla="val 0"/>
              </a:avLst>
            </a:prstGeom>
            <a:noFill/>
            <a:extLst>
              <a:ext uri="{909E8E84-426E-40DD-AFC4-6F175D3DCCD1}">
                <a14:hiddenFill xmlns:a14="http://schemas.microsoft.com/office/drawing/2010/main">
                  <a:solidFill>
                    <a:srgbClr val="FFFFFF"/>
                  </a:solidFill>
                </a14:hiddenFill>
              </a:ext>
            </a:extLst>
          </p:spPr>
        </p:pic>
      </p:grpSp>
      <p:sp>
        <p:nvSpPr>
          <p:cNvPr id="13" name="CasellaDiTesto 12">
            <a:extLst>
              <a:ext uri="{FF2B5EF4-FFF2-40B4-BE49-F238E27FC236}">
                <a16:creationId xmlns:a16="http://schemas.microsoft.com/office/drawing/2014/main" id="{61B3871C-01EE-9F7A-373A-E9C954285902}"/>
              </a:ext>
            </a:extLst>
          </p:cNvPr>
          <p:cNvSpPr txBox="1"/>
          <p:nvPr/>
        </p:nvSpPr>
        <p:spPr>
          <a:xfrm>
            <a:off x="134448" y="2138115"/>
            <a:ext cx="8741090" cy="1697901"/>
          </a:xfrm>
          <a:prstGeom prst="rect">
            <a:avLst/>
          </a:prstGeom>
          <a:noFill/>
        </p:spPr>
        <p:txBody>
          <a:bodyPr wrap="square">
            <a:spAutoFit/>
          </a:bodyPr>
          <a:lstStyle/>
          <a:p>
            <a:pPr algn="just">
              <a:spcAft>
                <a:spcPts val="450"/>
              </a:spcAft>
            </a:pPr>
            <a:r>
              <a:rPr lang="it-IT" sz="1600" dirty="0"/>
              <a:t>Forniscono </a:t>
            </a:r>
            <a:r>
              <a:rPr lang="it-IT" sz="1600" b="1" dirty="0"/>
              <a:t>metodologie per l’analisi del rischio </a:t>
            </a:r>
            <a:r>
              <a:rPr lang="it-IT" sz="1600" dirty="0"/>
              <a:t>e </a:t>
            </a:r>
            <a:r>
              <a:rPr lang="it-IT" sz="1600" b="1" dirty="0"/>
              <a:t>misure di sicurezza antincendio </a:t>
            </a:r>
            <a:r>
              <a:rPr lang="it-IT" sz="1600" dirty="0"/>
              <a:t>dei </a:t>
            </a:r>
            <a:r>
              <a:rPr lang="it-IT" sz="1600" b="1" dirty="0">
                <a:solidFill>
                  <a:schemeClr val="accent6"/>
                </a:solidFill>
              </a:rPr>
              <a:t>dispositivi destinati all’uso di produzione di massa</a:t>
            </a:r>
            <a:r>
              <a:rPr lang="it-IT" sz="1600" dirty="0"/>
              <a:t> (sistemi containerizzati collegati a parchi eolici, solari o in configurazione </a:t>
            </a:r>
            <a:r>
              <a:rPr lang="it-IT" sz="1600" i="1" dirty="0"/>
              <a:t>stand alone</a:t>
            </a:r>
            <a:r>
              <a:rPr lang="it-IT" sz="1600" dirty="0"/>
              <a:t>). </a:t>
            </a:r>
          </a:p>
          <a:p>
            <a:pPr algn="just">
              <a:spcAft>
                <a:spcPts val="450"/>
              </a:spcAft>
            </a:pPr>
            <a:r>
              <a:rPr lang="it-IT" sz="1600" dirty="0"/>
              <a:t>Resta inteso che le stesse linee guida possono costituire </a:t>
            </a:r>
            <a:r>
              <a:rPr lang="it-IT" sz="1600" b="1" dirty="0"/>
              <a:t>utile riferimento </a:t>
            </a:r>
            <a:r>
              <a:rPr lang="it-IT" sz="1600" dirty="0"/>
              <a:t>anche per le altre tipologie di impianti (soluzioni per produzioni di massa e soluzioni per uso residenziale).</a:t>
            </a:r>
          </a:p>
          <a:p>
            <a:pPr algn="just"/>
            <a:endParaRPr lang="it-IT" sz="1600" dirty="0"/>
          </a:p>
        </p:txBody>
      </p:sp>
      <p:sp>
        <p:nvSpPr>
          <p:cNvPr id="25" name="CasellaDiTesto 24">
            <a:extLst>
              <a:ext uri="{FF2B5EF4-FFF2-40B4-BE49-F238E27FC236}">
                <a16:creationId xmlns:a16="http://schemas.microsoft.com/office/drawing/2014/main" id="{F0CE4E0C-A265-723A-B243-39A5B341BD9A}"/>
              </a:ext>
            </a:extLst>
          </p:cNvPr>
          <p:cNvSpPr txBox="1"/>
          <p:nvPr/>
        </p:nvSpPr>
        <p:spPr>
          <a:xfrm>
            <a:off x="291101" y="3933056"/>
            <a:ext cx="2552707" cy="1323439"/>
          </a:xfrm>
          <a:prstGeom prst="rect">
            <a:avLst/>
          </a:prstGeom>
          <a:noFill/>
        </p:spPr>
        <p:txBody>
          <a:bodyPr wrap="square">
            <a:spAutoFit/>
          </a:bodyPr>
          <a:lstStyle/>
          <a:p>
            <a:pPr algn="ctr"/>
            <a:r>
              <a:rPr lang="it-IT" sz="1600" dirty="0"/>
              <a:t>I BESS </a:t>
            </a:r>
            <a:r>
              <a:rPr lang="it-IT" sz="1600" b="1" dirty="0">
                <a:solidFill>
                  <a:schemeClr val="accent1"/>
                </a:solidFill>
              </a:rPr>
              <a:t>non rientrano fra le attività soggette</a:t>
            </a:r>
            <a:r>
              <a:rPr lang="it-IT" sz="1600" dirty="0"/>
              <a:t> ai controlli di prevenzione incendi ai sensi del D.P.R. 151/2011</a:t>
            </a:r>
          </a:p>
        </p:txBody>
      </p:sp>
      <p:sp>
        <p:nvSpPr>
          <p:cNvPr id="28" name="CasellaDiTesto 27">
            <a:extLst>
              <a:ext uri="{FF2B5EF4-FFF2-40B4-BE49-F238E27FC236}">
                <a16:creationId xmlns:a16="http://schemas.microsoft.com/office/drawing/2014/main" id="{8480DF42-06E4-B651-F5D0-8F6CC4C75E70}"/>
              </a:ext>
            </a:extLst>
          </p:cNvPr>
          <p:cNvSpPr txBox="1"/>
          <p:nvPr/>
        </p:nvSpPr>
        <p:spPr>
          <a:xfrm>
            <a:off x="3203847" y="4012586"/>
            <a:ext cx="5649051" cy="1569660"/>
          </a:xfrm>
          <a:prstGeom prst="rect">
            <a:avLst/>
          </a:prstGeom>
          <a:noFill/>
        </p:spPr>
        <p:txBody>
          <a:bodyPr wrap="square">
            <a:spAutoFit/>
          </a:bodyPr>
          <a:lstStyle/>
          <a:p>
            <a:pPr algn="just"/>
            <a:r>
              <a:rPr lang="it-IT" sz="1600" dirty="0"/>
              <a:t>L’installazione di un BESS, in funzione delle caratteristiche elettriche/costruttive e/o delle relative modalità di posa in opera, comporta una </a:t>
            </a:r>
            <a:r>
              <a:rPr lang="it-IT" sz="1600" b="1" dirty="0">
                <a:solidFill>
                  <a:srgbClr val="C00000"/>
                </a:solidFill>
              </a:rPr>
              <a:t>modifica sostanziale del preesistente livello di sicurezza antincendio </a:t>
            </a:r>
            <a:r>
              <a:rPr lang="it-IT" sz="1600" dirty="0"/>
              <a:t>e, in taluni casi, </a:t>
            </a:r>
            <a:r>
              <a:rPr lang="it-IT" sz="1600" b="1" dirty="0">
                <a:solidFill>
                  <a:srgbClr val="C00000"/>
                </a:solidFill>
              </a:rPr>
              <a:t>può comportare un aggravio del livello di rischio di incendio</a:t>
            </a:r>
            <a:r>
              <a:rPr lang="it-IT" sz="1600" dirty="0"/>
              <a:t>.</a:t>
            </a:r>
          </a:p>
        </p:txBody>
      </p:sp>
      <p:pic>
        <p:nvPicPr>
          <p:cNvPr id="29" name="Picture 16" descr="Battery Energy Storage System Icon, Line Color Vector Illustration Stock  Vector - Illustration of color, lamp: 237836737">
            <a:extLst>
              <a:ext uri="{FF2B5EF4-FFF2-40B4-BE49-F238E27FC236}">
                <a16:creationId xmlns:a16="http://schemas.microsoft.com/office/drawing/2014/main" id="{A801F7E7-100D-A121-F8D7-977CDCF930D6}"/>
              </a:ext>
            </a:extLst>
          </p:cNvPr>
          <p:cNvPicPr>
            <a:picLocks noChangeAspect="1" noChangeArrowheads="1"/>
          </p:cNvPicPr>
          <p:nvPr/>
        </p:nvPicPr>
        <p:blipFill rotWithShape="1">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1089" t="23345" r="58102" b="33583"/>
          <a:stretch>
            <a:fillRect/>
          </a:stretch>
        </p:blipFill>
        <p:spPr bwMode="auto">
          <a:xfrm>
            <a:off x="1259632" y="5353535"/>
            <a:ext cx="817821" cy="655250"/>
          </a:xfrm>
          <a:prstGeom prst="rect">
            <a:avLst/>
          </a:prstGeom>
          <a:noFill/>
          <a:extLst>
            <a:ext uri="{909E8E84-426E-40DD-AFC4-6F175D3DCCD1}">
              <a14:hiddenFill xmlns:a14="http://schemas.microsoft.com/office/drawing/2010/main">
                <a:solidFill>
                  <a:srgbClr val="FFFFFF"/>
                </a:solidFill>
              </a14:hiddenFill>
            </a:ext>
          </a:extLst>
        </p:spPr>
      </p:pic>
      <p:sp>
        <p:nvSpPr>
          <p:cNvPr id="30" name="Rettangolo con angoli arrotondati 29">
            <a:extLst>
              <a:ext uri="{FF2B5EF4-FFF2-40B4-BE49-F238E27FC236}">
                <a16:creationId xmlns:a16="http://schemas.microsoft.com/office/drawing/2014/main" id="{EA2D2041-39BE-26AD-A87F-5C5F6807A913}"/>
              </a:ext>
            </a:extLst>
          </p:cNvPr>
          <p:cNvSpPr/>
          <p:nvPr/>
        </p:nvSpPr>
        <p:spPr>
          <a:xfrm>
            <a:off x="182207" y="3836016"/>
            <a:ext cx="2747404" cy="1420479"/>
          </a:xfrm>
          <a:prstGeom prst="roundRect">
            <a:avLst>
              <a:gd name="adj" fmla="val 10502"/>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1" name="Rettangolo con angoli arrotondati 30">
            <a:extLst>
              <a:ext uri="{FF2B5EF4-FFF2-40B4-BE49-F238E27FC236}">
                <a16:creationId xmlns:a16="http://schemas.microsoft.com/office/drawing/2014/main" id="{5367D0F8-143B-85DC-312A-59131FEAA975}"/>
              </a:ext>
            </a:extLst>
          </p:cNvPr>
          <p:cNvSpPr/>
          <p:nvPr/>
        </p:nvSpPr>
        <p:spPr>
          <a:xfrm>
            <a:off x="3203846" y="3836016"/>
            <a:ext cx="5722755" cy="1928261"/>
          </a:xfrm>
          <a:prstGeom prst="roundRect">
            <a:avLst>
              <a:gd name="adj" fmla="val 10502"/>
            </a:avLst>
          </a:pr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2050" name="Picture 2" descr="esclamazione Pericolo icona vettore nel linea stile . avvertimento cartello  . attenzione icona 23904069 Arte vettoriale a Vecteezy">
            <a:extLst>
              <a:ext uri="{FF2B5EF4-FFF2-40B4-BE49-F238E27FC236}">
                <a16:creationId xmlns:a16="http://schemas.microsoft.com/office/drawing/2014/main" id="{706481AF-537B-4941-B93F-8881D6A184AB}"/>
              </a:ext>
            </a:extLst>
          </p:cNvPr>
          <p:cNvPicPr>
            <a:picLocks noChangeAspect="1" noChangeArrowheads="1"/>
          </p:cNvPicPr>
          <p:nvPr/>
        </p:nvPicPr>
        <p:blipFill>
          <a:blip r:embed="rId5" cstate="print">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8463776" y="5487948"/>
            <a:ext cx="552658" cy="552658"/>
          </a:xfrm>
          <a:prstGeom prst="ellipse">
            <a:avLst/>
          </a:prstGeom>
          <a:noFill/>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18BA21FD-F91E-2550-0A3E-D14AAA55F071}"/>
              </a:ext>
            </a:extLst>
          </p:cNvPr>
          <p:cNvSpPr>
            <a:spLocks noChangeArrowheads="1"/>
          </p:cNvSpPr>
          <p:nvPr/>
        </p:nvSpPr>
        <p:spPr bwMode="auto">
          <a:xfrm>
            <a:off x="3347864" y="476672"/>
            <a:ext cx="5616749" cy="432048"/>
          </a:xfrm>
          <a:prstGeom prst="rect">
            <a:avLst/>
          </a:prstGeom>
          <a:solidFill>
            <a:srgbClr val="990000"/>
          </a:solidFill>
          <a:ln w="12700">
            <a:noFill/>
            <a:miter lim="800000"/>
            <a:headEnd/>
            <a:tailEnd/>
          </a:ln>
        </p:spPr>
        <p:txBody>
          <a:bodyPr anchor="ctr"/>
          <a:lstStyle/>
          <a:p>
            <a:pPr algn="ctr"/>
            <a:r>
              <a:rPr lang="en-US" sz="2000" i="1" dirty="0">
                <a:solidFill>
                  <a:schemeClr val="bg1"/>
                </a:solidFill>
                <a:latin typeface="+mj-lt"/>
              </a:rPr>
              <a:t>Battery Energy Storage Systems </a:t>
            </a:r>
            <a:r>
              <a:rPr lang="en-US" sz="2000" dirty="0">
                <a:solidFill>
                  <a:schemeClr val="bg1"/>
                </a:solidFill>
                <a:latin typeface="+mj-lt"/>
              </a:rPr>
              <a:t>(BESS)</a:t>
            </a:r>
          </a:p>
        </p:txBody>
      </p:sp>
    </p:spTree>
    <p:extLst>
      <p:ext uri="{BB962C8B-B14F-4D97-AF65-F5344CB8AC3E}">
        <p14:creationId xmlns:p14="http://schemas.microsoft.com/office/powerpoint/2010/main" val="2051477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3A1C1-0152-2FB5-443B-5C2D9DCC13EA}"/>
            </a:ext>
          </a:extLst>
        </p:cNvPr>
        <p:cNvGrpSpPr/>
        <p:nvPr/>
      </p:nvGrpSpPr>
      <p:grpSpPr>
        <a:xfrm>
          <a:off x="0" y="0"/>
          <a:ext cx="0" cy="0"/>
          <a:chOff x="0" y="0"/>
          <a:chExt cx="0" cy="0"/>
        </a:xfrm>
      </p:grpSpPr>
      <p:sp>
        <p:nvSpPr>
          <p:cNvPr id="13" name="CasellaDiTesto 12">
            <a:extLst>
              <a:ext uri="{FF2B5EF4-FFF2-40B4-BE49-F238E27FC236}">
                <a16:creationId xmlns:a16="http://schemas.microsoft.com/office/drawing/2014/main" id="{A816027B-3617-9E3D-4B97-FDA3C9F637E9}"/>
              </a:ext>
            </a:extLst>
          </p:cNvPr>
          <p:cNvSpPr txBox="1"/>
          <p:nvPr/>
        </p:nvSpPr>
        <p:spPr>
          <a:xfrm>
            <a:off x="223398" y="2100476"/>
            <a:ext cx="8741090" cy="4208844"/>
          </a:xfrm>
          <a:prstGeom prst="rect">
            <a:avLst/>
          </a:prstGeom>
          <a:noFill/>
        </p:spPr>
        <p:txBody>
          <a:bodyPr wrap="square" numCol="2" spcCol="540000">
            <a:spAutoFit/>
          </a:bodyPr>
          <a:lstStyle/>
          <a:p>
            <a:pPr algn="just"/>
            <a:r>
              <a:rPr lang="it-IT" sz="1500" b="1" dirty="0"/>
              <a:t>Titolo I – </a:t>
            </a:r>
            <a:r>
              <a:rPr lang="it-IT" sz="1500" b="1" i="1" dirty="0"/>
              <a:t>Disposizioni generali</a:t>
            </a:r>
          </a:p>
          <a:p>
            <a:pPr marL="257175" indent="-257175" algn="just">
              <a:spcAft>
                <a:spcPts val="300"/>
              </a:spcAft>
              <a:buFont typeface="+mj-lt"/>
              <a:buAutoNum type="arabicPeriod"/>
            </a:pPr>
            <a:r>
              <a:rPr lang="it-IT" sz="1500" dirty="0"/>
              <a:t>Termini, definizioni e tolleranze dimensionali</a:t>
            </a:r>
          </a:p>
          <a:p>
            <a:pPr marL="257175" indent="-257175" algn="just">
              <a:spcAft>
                <a:spcPts val="300"/>
              </a:spcAft>
              <a:buFont typeface="+mj-lt"/>
              <a:buAutoNum type="arabicPeriod"/>
            </a:pPr>
            <a:r>
              <a:rPr lang="it-IT" sz="1500" dirty="0"/>
              <a:t>Elementi costitutivi degli impianti</a:t>
            </a:r>
          </a:p>
          <a:p>
            <a:pPr marL="257175" indent="-257175" algn="just">
              <a:spcAft>
                <a:spcPts val="450"/>
              </a:spcAft>
              <a:buFont typeface="+mj-lt"/>
              <a:buAutoNum type="arabicPeriod"/>
            </a:pPr>
            <a:r>
              <a:rPr lang="it-IT" sz="1500" dirty="0"/>
              <a:t>Materiali</a:t>
            </a:r>
          </a:p>
          <a:p>
            <a:pPr algn="just"/>
            <a:r>
              <a:rPr lang="it-IT" sz="1500" b="1" dirty="0"/>
              <a:t>Titolo II – </a:t>
            </a:r>
            <a:r>
              <a:rPr lang="it-IT" sz="1500" b="1" i="1" dirty="0"/>
              <a:t>Modalità costruttive</a:t>
            </a:r>
          </a:p>
          <a:p>
            <a:pPr marL="257175" indent="-257175" algn="just">
              <a:spcAft>
                <a:spcPts val="300"/>
              </a:spcAft>
              <a:buFont typeface="+mj-lt"/>
              <a:buAutoNum type="arabicPeriod"/>
            </a:pPr>
            <a:r>
              <a:rPr lang="it-IT" sz="1500" dirty="0"/>
              <a:t>Accesso all’area</a:t>
            </a:r>
          </a:p>
          <a:p>
            <a:pPr marL="257175" indent="-257175" algn="just">
              <a:spcAft>
                <a:spcPts val="450"/>
              </a:spcAft>
              <a:buFont typeface="+mj-lt"/>
              <a:buAutoNum type="arabicPeriod"/>
            </a:pPr>
            <a:r>
              <a:rPr lang="it-IT" sz="1500" dirty="0"/>
              <a:t>Unità tecniche</a:t>
            </a:r>
          </a:p>
          <a:p>
            <a:pPr algn="just"/>
            <a:r>
              <a:rPr lang="it-IT" sz="1500" b="1" dirty="0"/>
              <a:t>Titolo III – </a:t>
            </a:r>
            <a:r>
              <a:rPr lang="it-IT" sz="1500" b="1" i="1" dirty="0"/>
              <a:t>Misure di protezione attiva</a:t>
            </a:r>
          </a:p>
          <a:p>
            <a:pPr marL="257175" indent="-257175" algn="just">
              <a:spcAft>
                <a:spcPts val="300"/>
              </a:spcAft>
              <a:buFont typeface="+mj-lt"/>
              <a:buAutoNum type="arabicPeriod"/>
            </a:pPr>
            <a:r>
              <a:rPr lang="it-IT" sz="1500" dirty="0"/>
              <a:t>Impianti di rivelazione e allarme incendio</a:t>
            </a:r>
          </a:p>
          <a:p>
            <a:pPr marL="257175" indent="-257175" algn="just">
              <a:spcAft>
                <a:spcPts val="300"/>
              </a:spcAft>
              <a:buFont typeface="+mj-lt"/>
              <a:buAutoNum type="arabicPeriod"/>
            </a:pPr>
            <a:r>
              <a:rPr lang="it-IT" sz="1500" dirty="0"/>
              <a:t>Utilizzo dell’acqua per la gestione degli eventi incidentali</a:t>
            </a:r>
          </a:p>
          <a:p>
            <a:pPr marL="257175" indent="-257175" algn="just">
              <a:spcAft>
                <a:spcPts val="300"/>
              </a:spcAft>
              <a:buFont typeface="+mj-lt"/>
              <a:buAutoNum type="arabicPeriod"/>
            </a:pPr>
            <a:r>
              <a:rPr lang="it-IT" sz="1500" dirty="0"/>
              <a:t>Impianto di controllo e/o spegnimento incendi </a:t>
            </a:r>
          </a:p>
          <a:p>
            <a:pPr marL="257175" indent="-257175" algn="just">
              <a:spcAft>
                <a:spcPts val="450"/>
              </a:spcAft>
              <a:buFont typeface="+mj-lt"/>
              <a:buAutoNum type="arabicPeriod"/>
            </a:pPr>
            <a:r>
              <a:rPr lang="it-IT" sz="1500" dirty="0"/>
              <a:t>Estintori</a:t>
            </a:r>
          </a:p>
          <a:p>
            <a:pPr marL="1012031" indent="-1012031" algn="just"/>
            <a:r>
              <a:rPr lang="it-IT" sz="1500" b="1" dirty="0"/>
              <a:t>Titolo IV – </a:t>
            </a:r>
            <a:r>
              <a:rPr lang="it-IT" sz="1500" b="1" i="1" dirty="0"/>
              <a:t>Valutazione del rischio e distanze di sicurezza</a:t>
            </a:r>
          </a:p>
          <a:p>
            <a:pPr marL="257175" indent="-257175" algn="just">
              <a:spcAft>
                <a:spcPts val="300"/>
              </a:spcAft>
              <a:buFont typeface="+mj-lt"/>
              <a:buAutoNum type="arabicPeriod"/>
            </a:pPr>
            <a:r>
              <a:rPr lang="it-IT" sz="1500" dirty="0"/>
              <a:t>Requisiti ed obiettivi della valutazione del rischio</a:t>
            </a:r>
          </a:p>
          <a:p>
            <a:pPr marL="257175" indent="-257175" algn="just">
              <a:spcAft>
                <a:spcPts val="300"/>
              </a:spcAft>
              <a:buFont typeface="+mj-lt"/>
              <a:buAutoNum type="arabicPeriod"/>
            </a:pPr>
            <a:r>
              <a:rPr lang="it-IT" sz="1500" dirty="0"/>
              <a:t>Distanze di sicurezza</a:t>
            </a:r>
          </a:p>
          <a:p>
            <a:pPr marL="257175" indent="-257175" algn="just">
              <a:spcAft>
                <a:spcPts val="450"/>
              </a:spcAft>
              <a:buFont typeface="+mj-lt"/>
              <a:buAutoNum type="arabicPeriod"/>
            </a:pPr>
            <a:r>
              <a:rPr lang="it-IT" sz="1500" dirty="0"/>
              <a:t>Metodologie alternative per la determinazione delle distanze di sicurezza</a:t>
            </a:r>
          </a:p>
          <a:p>
            <a:pPr algn="just"/>
            <a:r>
              <a:rPr lang="it-IT" sz="1500" b="1" dirty="0"/>
              <a:t>Titolo V – </a:t>
            </a:r>
            <a:r>
              <a:rPr lang="it-IT" sz="1500" b="1" i="1" dirty="0"/>
              <a:t>Norme di esercizio</a:t>
            </a:r>
          </a:p>
          <a:p>
            <a:pPr marL="257175" indent="-257175" algn="just">
              <a:spcAft>
                <a:spcPts val="300"/>
              </a:spcAft>
              <a:buFont typeface="+mj-lt"/>
              <a:buAutoNum type="arabicPeriod"/>
            </a:pPr>
            <a:r>
              <a:rPr lang="it-IT" sz="1500" dirty="0"/>
              <a:t>Generalità</a:t>
            </a:r>
          </a:p>
          <a:p>
            <a:pPr marL="257175" indent="-257175" algn="just">
              <a:spcAft>
                <a:spcPts val="300"/>
              </a:spcAft>
              <a:buFont typeface="+mj-lt"/>
              <a:buAutoNum type="arabicPeriod"/>
            </a:pPr>
            <a:r>
              <a:rPr lang="it-IT" sz="1500" dirty="0"/>
              <a:t>Documenti tecnici</a:t>
            </a:r>
          </a:p>
          <a:p>
            <a:pPr marL="257175" indent="-257175" algn="just">
              <a:spcAft>
                <a:spcPts val="900"/>
              </a:spcAft>
              <a:buFont typeface="+mj-lt"/>
              <a:buAutoNum type="arabicPeriod"/>
            </a:pPr>
            <a:r>
              <a:rPr lang="it-IT" sz="1500" dirty="0"/>
              <a:t>Segnaletica di sicurezza</a:t>
            </a:r>
          </a:p>
          <a:p>
            <a:pPr algn="just">
              <a:spcAft>
                <a:spcPts val="450"/>
              </a:spcAft>
            </a:pPr>
            <a:r>
              <a:rPr lang="it-IT" sz="1500" b="1" dirty="0"/>
              <a:t>Appendice 1 - </a:t>
            </a:r>
            <a:r>
              <a:rPr lang="it-IT" sz="1500" b="1" i="1" dirty="0"/>
              <a:t>Elementi costitutivi dei BESS</a:t>
            </a:r>
          </a:p>
          <a:p>
            <a:pPr algn="just"/>
            <a:r>
              <a:rPr lang="it-IT" sz="1500" b="1" dirty="0"/>
              <a:t>Appendice 2 - </a:t>
            </a:r>
            <a:r>
              <a:rPr lang="it-IT" sz="1500" b="1" i="1" dirty="0"/>
              <a:t>Metodologie per la valutazione del rischio</a:t>
            </a:r>
          </a:p>
        </p:txBody>
      </p:sp>
      <p:sp>
        <p:nvSpPr>
          <p:cNvPr id="12" name="Rectangle 2">
            <a:extLst>
              <a:ext uri="{FF2B5EF4-FFF2-40B4-BE49-F238E27FC236}">
                <a16:creationId xmlns:a16="http://schemas.microsoft.com/office/drawing/2014/main" id="{4210200F-987C-5B88-28A5-DA2168957D8B}"/>
              </a:ext>
            </a:extLst>
          </p:cNvPr>
          <p:cNvSpPr>
            <a:spLocks noChangeArrowheads="1"/>
          </p:cNvSpPr>
          <p:nvPr/>
        </p:nvSpPr>
        <p:spPr bwMode="auto">
          <a:xfrm>
            <a:off x="3347864" y="476672"/>
            <a:ext cx="5616749" cy="432048"/>
          </a:xfrm>
          <a:prstGeom prst="rect">
            <a:avLst/>
          </a:prstGeom>
          <a:solidFill>
            <a:srgbClr val="990000"/>
          </a:solidFill>
          <a:ln w="12700">
            <a:noFill/>
            <a:miter lim="800000"/>
            <a:headEnd/>
            <a:tailEnd/>
          </a:ln>
        </p:spPr>
        <p:txBody>
          <a:bodyPr anchor="ctr"/>
          <a:lstStyle/>
          <a:p>
            <a:pPr algn="ctr"/>
            <a:r>
              <a:rPr lang="en-US" sz="2000" i="1" dirty="0">
                <a:solidFill>
                  <a:schemeClr val="bg1"/>
                </a:solidFill>
                <a:latin typeface="+mj-lt"/>
              </a:rPr>
              <a:t>Battery Energy Storage Systems </a:t>
            </a:r>
            <a:r>
              <a:rPr lang="en-US" sz="2000" dirty="0">
                <a:solidFill>
                  <a:schemeClr val="bg1"/>
                </a:solidFill>
                <a:latin typeface="+mj-lt"/>
              </a:rPr>
              <a:t>(BESS)</a:t>
            </a:r>
          </a:p>
        </p:txBody>
      </p:sp>
      <p:sp>
        <p:nvSpPr>
          <p:cNvPr id="14" name="Rettangolo con angoli arrotondati 13">
            <a:extLst>
              <a:ext uri="{FF2B5EF4-FFF2-40B4-BE49-F238E27FC236}">
                <a16:creationId xmlns:a16="http://schemas.microsoft.com/office/drawing/2014/main" id="{542EAD78-5617-2EEB-71C4-35497D12C874}"/>
              </a:ext>
            </a:extLst>
          </p:cNvPr>
          <p:cNvSpPr/>
          <p:nvPr/>
        </p:nvSpPr>
        <p:spPr>
          <a:xfrm>
            <a:off x="143370" y="1116440"/>
            <a:ext cx="8320406" cy="623093"/>
          </a:xfrm>
          <a:prstGeom prst="roundRect">
            <a:avLst>
              <a:gd name="adj" fmla="val 10502"/>
            </a:avLst>
          </a:prstGeom>
          <a:solidFill>
            <a:schemeClr val="accent6">
              <a:lumMod val="60000"/>
              <a:lumOff val="40000"/>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15" name="CasellaDiTesto 14">
            <a:extLst>
              <a:ext uri="{FF2B5EF4-FFF2-40B4-BE49-F238E27FC236}">
                <a16:creationId xmlns:a16="http://schemas.microsoft.com/office/drawing/2014/main" id="{EB5827A8-0532-08EA-A042-0B2B4F080CA3}"/>
              </a:ext>
            </a:extLst>
          </p:cNvPr>
          <p:cNvSpPr txBox="1"/>
          <p:nvPr/>
        </p:nvSpPr>
        <p:spPr>
          <a:xfrm>
            <a:off x="185512" y="1093723"/>
            <a:ext cx="8278264" cy="895117"/>
          </a:xfrm>
          <a:prstGeom prst="rect">
            <a:avLst/>
          </a:prstGeom>
          <a:noFill/>
        </p:spPr>
        <p:txBody>
          <a:bodyPr wrap="square">
            <a:spAutoFit/>
          </a:bodyPr>
          <a:lstStyle/>
          <a:p>
            <a:pPr algn="just">
              <a:spcAft>
                <a:spcPts val="450"/>
              </a:spcAft>
            </a:pPr>
            <a:r>
              <a:rPr lang="it-IT" sz="1800" b="1" dirty="0">
                <a:cs typeface="Segoe UI" panose="020B0502040204020203" pitchFamily="34" charset="0"/>
              </a:rPr>
              <a:t>Linee guida per la progettazione, realizzazione e l’esercizio di Sistemi di Accumulo di Energia Elettrica («</a:t>
            </a:r>
            <a:r>
              <a:rPr lang="it-IT" sz="1800" b="1" i="1" dirty="0">
                <a:cs typeface="Segoe UI" panose="020B0502040204020203" pitchFamily="34" charset="0"/>
              </a:rPr>
              <a:t>Battery Energy Storage System </a:t>
            </a:r>
            <a:r>
              <a:rPr lang="it-IT" sz="1800" b="1" dirty="0">
                <a:cs typeface="Segoe UI" panose="020B0502040204020203" pitchFamily="34" charset="0"/>
              </a:rPr>
              <a:t>– BESS»)</a:t>
            </a:r>
          </a:p>
          <a:p>
            <a:pPr algn="just"/>
            <a:r>
              <a:rPr lang="it-IT" sz="1200" dirty="0">
                <a:cs typeface="Segoe UI" panose="020B0502040204020203" pitchFamily="34" charset="0"/>
              </a:rPr>
              <a:t>(Lett. circ. n. 21021 del 23.12.2024) </a:t>
            </a:r>
          </a:p>
        </p:txBody>
      </p:sp>
      <p:grpSp>
        <p:nvGrpSpPr>
          <p:cNvPr id="16" name="Gruppo 15">
            <a:extLst>
              <a:ext uri="{FF2B5EF4-FFF2-40B4-BE49-F238E27FC236}">
                <a16:creationId xmlns:a16="http://schemas.microsoft.com/office/drawing/2014/main" id="{B9238C79-2C41-6BF6-F5C4-ED0F90E43869}"/>
              </a:ext>
            </a:extLst>
          </p:cNvPr>
          <p:cNvGrpSpPr>
            <a:grpSpLocks noChangeAspect="1"/>
          </p:cNvGrpSpPr>
          <p:nvPr/>
        </p:nvGrpSpPr>
        <p:grpSpPr>
          <a:xfrm>
            <a:off x="8593283" y="1167448"/>
            <a:ext cx="381983" cy="514267"/>
            <a:chOff x="6623881" y="5107965"/>
            <a:chExt cx="746317" cy="1004772"/>
          </a:xfrm>
        </p:grpSpPr>
        <p:sp>
          <p:nvSpPr>
            <p:cNvPr id="17" name="Rettangolo con un angolo ritagliato 16">
              <a:extLst>
                <a:ext uri="{FF2B5EF4-FFF2-40B4-BE49-F238E27FC236}">
                  <a16:creationId xmlns:a16="http://schemas.microsoft.com/office/drawing/2014/main" id="{3A583131-E98A-0AE9-7E00-B52C05201822}"/>
                </a:ext>
              </a:extLst>
            </p:cNvPr>
            <p:cNvSpPr/>
            <p:nvPr/>
          </p:nvSpPr>
          <p:spPr>
            <a:xfrm rot="17747688">
              <a:off x="6530835" y="5280993"/>
              <a:ext cx="897452" cy="612084"/>
            </a:xfrm>
            <a:prstGeom prst="snip1Rect">
              <a:avLst>
                <a:gd name="adj" fmla="val 313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18" name="Picture 10" descr="Icona a Forma Di Linea Nera Per Scrittura Di Iscrizione E Contratto  Illustrazione Vettoriale - Illustrazione di foglio, icona: 211424000">
              <a:extLst>
                <a:ext uri="{FF2B5EF4-FFF2-40B4-BE49-F238E27FC236}">
                  <a16:creationId xmlns:a16="http://schemas.microsoft.com/office/drawing/2014/main" id="{D182D811-E629-2A87-BA67-9BF0CA9822F9}"/>
                </a:ext>
              </a:extLst>
            </p:cNvPr>
            <p:cNvPicPr>
              <a:picLocks noChangeAspect="1" noChangeArrowheads="1"/>
            </p:cNvPicPr>
            <p:nvPr/>
          </p:nvPicPr>
          <p:blipFill rotWithShape="1">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24644" t="17648" r="26357" b="16385"/>
            <a:stretch>
              <a:fillRect/>
            </a:stretch>
          </p:blipFill>
          <p:spPr bwMode="auto">
            <a:xfrm rot="1566790">
              <a:off x="6623881" y="5107965"/>
              <a:ext cx="746317" cy="1004772"/>
            </a:xfrm>
            <a:prstGeom prst="round1Rect">
              <a:avLst>
                <a:gd name="adj" fmla="val 0"/>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6855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162EA-B957-CD20-CDE1-F9E40C38EBCE}"/>
            </a:ext>
          </a:extLst>
        </p:cNvPr>
        <p:cNvGrpSpPr/>
        <p:nvPr/>
      </p:nvGrpSpPr>
      <p:grpSpPr>
        <a:xfrm>
          <a:off x="0" y="0"/>
          <a:ext cx="0" cy="0"/>
          <a:chOff x="0" y="0"/>
          <a:chExt cx="0" cy="0"/>
        </a:xfrm>
      </p:grpSpPr>
      <p:pic>
        <p:nvPicPr>
          <p:cNvPr id="5122" name="Picture 2" descr="Il Blending tra Idrogeno e Metano: una soluzione energetica innovativa per  la transizione energetica sostenibile">
            <a:extLst>
              <a:ext uri="{FF2B5EF4-FFF2-40B4-BE49-F238E27FC236}">
                <a16:creationId xmlns:a16="http://schemas.microsoft.com/office/drawing/2014/main" id="{A297A5F3-ACF7-19E6-8BC6-2BEA814FD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515696"/>
            <a:ext cx="3073369" cy="17268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descr="25.300 Impianti Gas Illustrazioni stock, grafiche vettoriali royalty-free e  clip art - iStock | Impianti idraulici, Riscaldamento, Caldaie">
            <a:extLst>
              <a:ext uri="{FF2B5EF4-FFF2-40B4-BE49-F238E27FC236}">
                <a16:creationId xmlns:a16="http://schemas.microsoft.com/office/drawing/2014/main" id="{7DA5D4DB-A2A5-4B30-FC6D-5D10AA6A86C4}"/>
              </a:ext>
            </a:extLst>
          </p:cNvPr>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6758" t="75882" r="75203" b="7208"/>
          <a:stretch>
            <a:fillRect/>
          </a:stretch>
        </p:blipFill>
        <p:spPr bwMode="auto">
          <a:xfrm>
            <a:off x="6534928" y="3148832"/>
            <a:ext cx="1068815" cy="10018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25.300 Impianti Gas Illustrazioni stock, grafiche vettoriali royalty-free e  clip art - iStock | Impianti idraulici, Riscaldamento, Caldaie">
            <a:extLst>
              <a:ext uri="{FF2B5EF4-FFF2-40B4-BE49-F238E27FC236}">
                <a16:creationId xmlns:a16="http://schemas.microsoft.com/office/drawing/2014/main" id="{F37932DC-97EF-D4EB-09FD-0F1A0C284DF2}"/>
              </a:ext>
            </a:extLst>
          </p:cNvPr>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6758" t="54990" r="75203" b="32169"/>
          <a:stretch>
            <a:fillRect/>
          </a:stretch>
        </p:blipFill>
        <p:spPr bwMode="auto">
          <a:xfrm>
            <a:off x="7238046" y="4224831"/>
            <a:ext cx="1194680" cy="8504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cona di idrogeno con pennarello 7279456 Arte vettoriale a Vecteezy">
            <a:extLst>
              <a:ext uri="{FF2B5EF4-FFF2-40B4-BE49-F238E27FC236}">
                <a16:creationId xmlns:a16="http://schemas.microsoft.com/office/drawing/2014/main" id="{FA3E82CE-03E8-75F9-792B-87DD39031C0F}"/>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3435" t="11749" r="16214" b="10032"/>
          <a:stretch>
            <a:fillRect/>
          </a:stretch>
        </p:blipFill>
        <p:spPr bwMode="auto">
          <a:xfrm>
            <a:off x="7315882" y="1423135"/>
            <a:ext cx="832757" cy="9258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etano Plano E ícone Fino Gás Natural Ch4 Ilustração do Vetor - Ilustração  de metano, molécula: 251446680">
            <a:extLst>
              <a:ext uri="{FF2B5EF4-FFF2-40B4-BE49-F238E27FC236}">
                <a16:creationId xmlns:a16="http://schemas.microsoft.com/office/drawing/2014/main" id="{1BDDBFD7-7611-41D5-0B83-FE6F65DB4FFC}"/>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507" t="4974" r="50000" b="12540"/>
          <a:stretch>
            <a:fillRect/>
          </a:stretch>
        </p:blipFill>
        <p:spPr bwMode="auto">
          <a:xfrm>
            <a:off x="7864551" y="2162489"/>
            <a:ext cx="568175" cy="6702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2">
            <a:extLst>
              <a:ext uri="{FF2B5EF4-FFF2-40B4-BE49-F238E27FC236}">
                <a16:creationId xmlns:a16="http://schemas.microsoft.com/office/drawing/2014/main" id="{73D02FE2-FAA8-6926-9F20-E0510BB57AE8}"/>
              </a:ext>
            </a:extLst>
          </p:cNvPr>
          <p:cNvSpPr>
            <a:spLocks noChangeArrowheads="1"/>
          </p:cNvSpPr>
          <p:nvPr/>
        </p:nvSpPr>
        <p:spPr bwMode="auto">
          <a:xfrm>
            <a:off x="3347864" y="476672"/>
            <a:ext cx="5616749" cy="432048"/>
          </a:xfrm>
          <a:prstGeom prst="rect">
            <a:avLst/>
          </a:prstGeom>
          <a:solidFill>
            <a:srgbClr val="990000"/>
          </a:solidFill>
          <a:ln w="12700">
            <a:noFill/>
            <a:miter lim="800000"/>
            <a:headEnd/>
            <a:tailEnd/>
          </a:ln>
        </p:spPr>
        <p:txBody>
          <a:bodyPr anchor="ctr"/>
          <a:lstStyle/>
          <a:p>
            <a:pPr algn="ctr"/>
            <a:r>
              <a:rPr lang="en-US" sz="2000" i="1" dirty="0">
                <a:solidFill>
                  <a:schemeClr val="bg1"/>
                </a:solidFill>
                <a:latin typeface="+mj-lt"/>
              </a:rPr>
              <a:t>Blend</a:t>
            </a:r>
            <a:r>
              <a:rPr lang="en-US" sz="2000" dirty="0">
                <a:solidFill>
                  <a:schemeClr val="bg1"/>
                </a:solidFill>
                <a:latin typeface="+mj-lt"/>
              </a:rPr>
              <a:t> </a:t>
            </a:r>
            <a:r>
              <a:rPr lang="en-US" sz="2000" dirty="0" err="1">
                <a:solidFill>
                  <a:schemeClr val="bg1"/>
                </a:solidFill>
                <a:latin typeface="+mj-lt"/>
              </a:rPr>
              <a:t>idrogeno-metano</a:t>
            </a:r>
            <a:endParaRPr lang="en-US" sz="2000" dirty="0">
              <a:solidFill>
                <a:schemeClr val="bg1"/>
              </a:solidFill>
              <a:latin typeface="+mj-lt"/>
            </a:endParaRPr>
          </a:p>
        </p:txBody>
      </p:sp>
      <p:sp>
        <p:nvSpPr>
          <p:cNvPr id="19" name="Rettangolo con angoli arrotondati 18">
            <a:extLst>
              <a:ext uri="{FF2B5EF4-FFF2-40B4-BE49-F238E27FC236}">
                <a16:creationId xmlns:a16="http://schemas.microsoft.com/office/drawing/2014/main" id="{B2DA599E-D584-762A-C0C1-1279B7C45DA6}"/>
              </a:ext>
            </a:extLst>
          </p:cNvPr>
          <p:cNvSpPr/>
          <p:nvPr/>
        </p:nvSpPr>
        <p:spPr>
          <a:xfrm>
            <a:off x="323761" y="1224284"/>
            <a:ext cx="6746469" cy="1425222"/>
          </a:xfrm>
          <a:prstGeom prst="roundRect">
            <a:avLst>
              <a:gd name="adj" fmla="val 10502"/>
            </a:avLst>
          </a:prstGeom>
          <a:solidFill>
            <a:srgbClr val="FFCC66">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20" name="CasellaDiTesto 19">
            <a:extLst>
              <a:ext uri="{FF2B5EF4-FFF2-40B4-BE49-F238E27FC236}">
                <a16:creationId xmlns:a16="http://schemas.microsoft.com/office/drawing/2014/main" id="{C2E47C23-962C-B0EC-430A-3F41DB559C58}"/>
              </a:ext>
            </a:extLst>
          </p:cNvPr>
          <p:cNvSpPr txBox="1"/>
          <p:nvPr/>
        </p:nvSpPr>
        <p:spPr>
          <a:xfrm>
            <a:off x="995361" y="1290663"/>
            <a:ext cx="5956840" cy="1323439"/>
          </a:xfrm>
          <a:prstGeom prst="rect">
            <a:avLst/>
          </a:prstGeom>
          <a:noFill/>
        </p:spPr>
        <p:txBody>
          <a:bodyPr wrap="square">
            <a:spAutoFit/>
          </a:bodyPr>
          <a:lstStyle/>
          <a:p>
            <a:pPr algn="just">
              <a:spcAft>
                <a:spcPts val="900"/>
              </a:spcAft>
            </a:pPr>
            <a:r>
              <a:rPr lang="it-IT" sz="1600" dirty="0">
                <a:cs typeface="Segoe UI" panose="020B0502040204020203" pitchFamily="34" charset="0"/>
              </a:rPr>
              <a:t>Individuare le metodologie per l’analisi del rischio e le misure di sicurezza antincendio da adottare per la progettazione e la realizzazione delle opere e degli impianti di trasporto di miscele di idrogeno e metano, anche a seguito di una specifica attività di studio e sperimentazione</a:t>
            </a:r>
          </a:p>
        </p:txBody>
      </p:sp>
      <p:pic>
        <p:nvPicPr>
          <p:cNvPr id="16" name="Picture 2" descr="Work in progress Special Lineal icon | Freepik">
            <a:extLst>
              <a:ext uri="{FF2B5EF4-FFF2-40B4-BE49-F238E27FC236}">
                <a16:creationId xmlns:a16="http://schemas.microsoft.com/office/drawing/2014/main" id="{810683BC-FBEE-6AC2-4385-D5D9AC89A608}"/>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7311" y="1890345"/>
            <a:ext cx="544289" cy="5442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icona del gruppo di studio 5909911 Arte vettoriale a Vecteezy">
            <a:extLst>
              <a:ext uri="{FF2B5EF4-FFF2-40B4-BE49-F238E27FC236}">
                <a16:creationId xmlns:a16="http://schemas.microsoft.com/office/drawing/2014/main" id="{1D98EE0D-B26D-03E9-9859-419DA210EB8B}"/>
              </a:ext>
            </a:extLst>
          </p:cNvPr>
          <p:cNvPicPr>
            <a:picLocks noChangeAspect="1" noChangeArrowheads="1"/>
          </p:cNvPicPr>
          <p:nvPr/>
        </p:nvPicPr>
        <p:blipFill rotWithShape="1">
          <a:blip r:embed="rId8">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22741" t="24533" r="21556" b="25704"/>
          <a:stretch>
            <a:fillRect/>
          </a:stretch>
        </p:blipFill>
        <p:spPr bwMode="auto">
          <a:xfrm>
            <a:off x="431440" y="1374260"/>
            <a:ext cx="524120" cy="46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322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D2216-E6C0-C478-FAE1-4A868D42D234}"/>
            </a:ext>
          </a:extLst>
        </p:cNvPr>
        <p:cNvGrpSpPr/>
        <p:nvPr/>
      </p:nvGrpSpPr>
      <p:grpSpPr>
        <a:xfrm>
          <a:off x="0" y="0"/>
          <a:ext cx="0" cy="0"/>
          <a:chOff x="0" y="0"/>
          <a:chExt cx="0" cy="0"/>
        </a:xfrm>
      </p:grpSpPr>
      <p:pic>
        <p:nvPicPr>
          <p:cNvPr id="6150" name="Picture 6" descr="Auto elettriche e parcheggi sotterranei: facciamo chiarezza">
            <a:extLst>
              <a:ext uri="{FF2B5EF4-FFF2-40B4-BE49-F238E27FC236}">
                <a16:creationId xmlns:a16="http://schemas.microsoft.com/office/drawing/2014/main" id="{5744468A-9F3B-D5E9-6F5B-EE791A3DA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712" y="4357531"/>
            <a:ext cx="1971675" cy="13073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54" name="Picture 10" descr="Dangerous lithium-ion batteries over-charging Vector Image">
            <a:extLst>
              <a:ext uri="{FF2B5EF4-FFF2-40B4-BE49-F238E27FC236}">
                <a16:creationId xmlns:a16="http://schemas.microsoft.com/office/drawing/2014/main" id="{3B0FAFCB-AA53-4B9D-63C6-0FC417445EB0}"/>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012" t="11977" r="16050" b="21459"/>
          <a:stretch>
            <a:fillRect/>
          </a:stretch>
        </p:blipFill>
        <p:spPr bwMode="auto">
          <a:xfrm rot="20432338">
            <a:off x="7492002" y="2798423"/>
            <a:ext cx="653759" cy="85443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Set Di Icone Auto Elettrica Stazione Di Ricarica, Icone Auto, Icone Di  Ricarica, Bianca PNG e Vector per il download gratuito">
            <a:extLst>
              <a:ext uri="{FF2B5EF4-FFF2-40B4-BE49-F238E27FC236}">
                <a16:creationId xmlns:a16="http://schemas.microsoft.com/office/drawing/2014/main" id="{B9D2A7FD-9DA7-FA73-A8BC-90D6E20A589E}"/>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3630" t="60384"/>
          <a:stretch>
            <a:fillRect/>
          </a:stretch>
        </p:blipFill>
        <p:spPr bwMode="auto">
          <a:xfrm>
            <a:off x="6971792" y="1138434"/>
            <a:ext cx="939590" cy="102343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idrogeno auto icona. blu silhouette di il auto con h2 lettere. gas  carburante automobile. vettore 19843009 Arte vettoriale a Vecteezy">
            <a:extLst>
              <a:ext uri="{FF2B5EF4-FFF2-40B4-BE49-F238E27FC236}">
                <a16:creationId xmlns:a16="http://schemas.microsoft.com/office/drawing/2014/main" id="{B51D6270-34E0-8187-901A-98B7361900B4}"/>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3851" t="24420" r="10889" b="28817"/>
          <a:stretch>
            <a:fillRect/>
          </a:stretch>
        </p:blipFill>
        <p:spPr bwMode="auto">
          <a:xfrm>
            <a:off x="7618503" y="1976806"/>
            <a:ext cx="1209675" cy="7516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3CB599E9-7BBC-284D-D6F2-8831F6DAA487}"/>
              </a:ext>
            </a:extLst>
          </p:cNvPr>
          <p:cNvSpPr>
            <a:spLocks noChangeArrowheads="1"/>
          </p:cNvSpPr>
          <p:nvPr/>
        </p:nvSpPr>
        <p:spPr bwMode="auto">
          <a:xfrm>
            <a:off x="3347864" y="476672"/>
            <a:ext cx="5616749" cy="432048"/>
          </a:xfrm>
          <a:prstGeom prst="rect">
            <a:avLst/>
          </a:prstGeom>
          <a:solidFill>
            <a:srgbClr val="990000"/>
          </a:solidFill>
          <a:ln w="12700">
            <a:noFill/>
            <a:miter lim="800000"/>
            <a:headEnd/>
            <a:tailEnd/>
          </a:ln>
        </p:spPr>
        <p:txBody>
          <a:bodyPr anchor="ctr"/>
          <a:lstStyle/>
          <a:p>
            <a:pPr algn="ctr"/>
            <a:r>
              <a:rPr lang="en-US" sz="2000" dirty="0" err="1">
                <a:solidFill>
                  <a:schemeClr val="bg1"/>
                </a:solidFill>
                <a:latin typeface="+mj-lt"/>
              </a:rPr>
              <a:t>Mobilità</a:t>
            </a:r>
            <a:r>
              <a:rPr lang="en-US" sz="2000" dirty="0">
                <a:solidFill>
                  <a:schemeClr val="bg1"/>
                </a:solidFill>
                <a:latin typeface="+mj-lt"/>
              </a:rPr>
              <a:t> </a:t>
            </a:r>
            <a:r>
              <a:rPr lang="en-US" sz="2000" dirty="0" err="1">
                <a:solidFill>
                  <a:schemeClr val="bg1"/>
                </a:solidFill>
                <a:latin typeface="+mj-lt"/>
              </a:rPr>
              <a:t>elettrica</a:t>
            </a:r>
            <a:endParaRPr lang="en-US" sz="2000" dirty="0">
              <a:solidFill>
                <a:schemeClr val="bg1"/>
              </a:solidFill>
              <a:latin typeface="+mj-lt"/>
            </a:endParaRPr>
          </a:p>
        </p:txBody>
      </p:sp>
      <p:sp>
        <p:nvSpPr>
          <p:cNvPr id="21" name="Rettangolo con angoli arrotondati 20">
            <a:extLst>
              <a:ext uri="{FF2B5EF4-FFF2-40B4-BE49-F238E27FC236}">
                <a16:creationId xmlns:a16="http://schemas.microsoft.com/office/drawing/2014/main" id="{BE128DEE-D4DD-0319-1D8A-D270C3DC1BA6}"/>
              </a:ext>
            </a:extLst>
          </p:cNvPr>
          <p:cNvSpPr/>
          <p:nvPr/>
        </p:nvSpPr>
        <p:spPr>
          <a:xfrm>
            <a:off x="323761" y="1224284"/>
            <a:ext cx="6234227" cy="1143597"/>
          </a:xfrm>
          <a:prstGeom prst="roundRect">
            <a:avLst>
              <a:gd name="adj" fmla="val 10502"/>
            </a:avLst>
          </a:prstGeom>
          <a:solidFill>
            <a:schemeClr val="bg1">
              <a:lumMod val="85000"/>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22" name="CasellaDiTesto 21">
            <a:extLst>
              <a:ext uri="{FF2B5EF4-FFF2-40B4-BE49-F238E27FC236}">
                <a16:creationId xmlns:a16="http://schemas.microsoft.com/office/drawing/2014/main" id="{D3D256D4-B4EB-CC60-B930-43E63863B91A}"/>
              </a:ext>
            </a:extLst>
          </p:cNvPr>
          <p:cNvSpPr txBox="1"/>
          <p:nvPr/>
        </p:nvSpPr>
        <p:spPr>
          <a:xfrm>
            <a:off x="995361" y="1290663"/>
            <a:ext cx="5304831" cy="1077218"/>
          </a:xfrm>
          <a:prstGeom prst="rect">
            <a:avLst/>
          </a:prstGeom>
          <a:noFill/>
        </p:spPr>
        <p:txBody>
          <a:bodyPr wrap="square">
            <a:spAutoFit/>
          </a:bodyPr>
          <a:lstStyle/>
          <a:p>
            <a:pPr algn="just">
              <a:spcAft>
                <a:spcPts val="900"/>
              </a:spcAft>
            </a:pPr>
            <a:r>
              <a:rPr lang="it-IT" sz="1600" dirty="0">
                <a:cs typeface="Segoe UI" panose="020B0502040204020203" pitchFamily="34" charset="0"/>
              </a:rPr>
              <a:t>Studio delle problematiche di sicurezza antincendio per il </a:t>
            </a:r>
            <a:r>
              <a:rPr lang="it-IT" sz="1600" dirty="0" err="1">
                <a:cs typeface="Segoe UI" panose="020B0502040204020203" pitchFamily="34" charset="0"/>
              </a:rPr>
              <a:t>parcamento</a:t>
            </a:r>
            <a:r>
              <a:rPr lang="it-IT" sz="1600" dirty="0">
                <a:cs typeface="Segoe UI" panose="020B0502040204020203" pitchFamily="34" charset="0"/>
              </a:rPr>
              <a:t> dei veicoli ad alimentazione elettrica nelle autorimesse oltreché di quelli alimentati a combustibili alternativi (H</a:t>
            </a:r>
            <a:r>
              <a:rPr lang="it-IT" sz="1600" baseline="-25000" dirty="0">
                <a:cs typeface="Segoe UI" panose="020B0502040204020203" pitchFamily="34" charset="0"/>
              </a:rPr>
              <a:t>2</a:t>
            </a:r>
            <a:r>
              <a:rPr lang="it-IT" sz="1600" dirty="0">
                <a:cs typeface="Segoe UI" panose="020B0502040204020203" pitchFamily="34" charset="0"/>
              </a:rPr>
              <a:t> e GNL).</a:t>
            </a:r>
          </a:p>
        </p:txBody>
      </p:sp>
      <p:pic>
        <p:nvPicPr>
          <p:cNvPr id="24" name="Picture 14" descr="icona del gruppo di studio 5909911 Arte vettoriale a Vecteezy">
            <a:extLst>
              <a:ext uri="{FF2B5EF4-FFF2-40B4-BE49-F238E27FC236}">
                <a16:creationId xmlns:a16="http://schemas.microsoft.com/office/drawing/2014/main" id="{F9271C8D-2B33-5EEB-D3FA-2678A7023351}"/>
              </a:ext>
            </a:extLst>
          </p:cNvPr>
          <p:cNvPicPr>
            <a:picLocks noChangeAspect="1" noChangeArrowheads="1"/>
          </p:cNvPicPr>
          <p:nvPr/>
        </p:nvPicPr>
        <p:blipFill rotWithShape="1">
          <a:blip r:embed="rId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22741" t="24533" r="21556" b="25704"/>
          <a:stretch>
            <a:fillRect/>
          </a:stretch>
        </p:blipFill>
        <p:spPr bwMode="auto">
          <a:xfrm>
            <a:off x="444859" y="1357940"/>
            <a:ext cx="524120" cy="468225"/>
          </a:xfrm>
          <a:prstGeom prst="rect">
            <a:avLst/>
          </a:prstGeom>
          <a:noFill/>
          <a:extLst>
            <a:ext uri="{909E8E84-426E-40DD-AFC4-6F175D3DCCD1}">
              <a14:hiddenFill xmlns:a14="http://schemas.microsoft.com/office/drawing/2010/main">
                <a:solidFill>
                  <a:srgbClr val="FFFFFF"/>
                </a:solidFill>
              </a14:hiddenFill>
            </a:ext>
          </a:extLst>
        </p:spPr>
      </p:pic>
      <p:sp>
        <p:nvSpPr>
          <p:cNvPr id="32" name="Rettangolo con angoli arrotondati 31">
            <a:extLst>
              <a:ext uri="{FF2B5EF4-FFF2-40B4-BE49-F238E27FC236}">
                <a16:creationId xmlns:a16="http://schemas.microsoft.com/office/drawing/2014/main" id="{9F2EDC62-E0AC-B543-8E51-FFC528A40419}"/>
              </a:ext>
            </a:extLst>
          </p:cNvPr>
          <p:cNvSpPr/>
          <p:nvPr/>
        </p:nvSpPr>
        <p:spPr>
          <a:xfrm>
            <a:off x="354613" y="3634328"/>
            <a:ext cx="6203376" cy="1480386"/>
          </a:xfrm>
          <a:prstGeom prst="roundRect">
            <a:avLst>
              <a:gd name="adj" fmla="val 10502"/>
            </a:avLst>
          </a:prstGeom>
          <a:solidFill>
            <a:schemeClr val="accent6">
              <a:lumMod val="60000"/>
              <a:lumOff val="40000"/>
              <a:alpha val="3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3" name="CasellaDiTesto 32">
            <a:extLst>
              <a:ext uri="{FF2B5EF4-FFF2-40B4-BE49-F238E27FC236}">
                <a16:creationId xmlns:a16="http://schemas.microsoft.com/office/drawing/2014/main" id="{C70D5FD6-5EBF-90CE-7C96-1C708EAAA11A}"/>
              </a:ext>
            </a:extLst>
          </p:cNvPr>
          <p:cNvSpPr txBox="1"/>
          <p:nvPr/>
        </p:nvSpPr>
        <p:spPr>
          <a:xfrm>
            <a:off x="968978" y="3717032"/>
            <a:ext cx="5430205" cy="1877437"/>
          </a:xfrm>
          <a:prstGeom prst="rect">
            <a:avLst/>
          </a:prstGeom>
          <a:noFill/>
        </p:spPr>
        <p:txBody>
          <a:bodyPr wrap="square">
            <a:spAutoFit/>
          </a:bodyPr>
          <a:lstStyle/>
          <a:p>
            <a:pPr algn="just"/>
            <a:r>
              <a:rPr lang="it-IT" sz="1600" b="1" dirty="0">
                <a:cs typeface="Segoe UI" panose="020B0502040204020203" pitchFamily="34" charset="0"/>
              </a:rPr>
              <a:t>Aggiornamento della normativa di prevenzione incendi relativa alle attività di autorimessa, </a:t>
            </a:r>
            <a:r>
              <a:rPr lang="it-IT" sz="1600" b="1" dirty="0" err="1">
                <a:cs typeface="Segoe UI" panose="020B0502040204020203" pitchFamily="34" charset="0"/>
              </a:rPr>
              <a:t>parcamento</a:t>
            </a:r>
            <a:r>
              <a:rPr lang="it-IT" sz="1600" b="1" dirty="0">
                <a:cs typeface="Segoe UI" panose="020B0502040204020203" pitchFamily="34" charset="0"/>
              </a:rPr>
              <a:t> di autoveicoli alimentati con vettori energetici innovativi e, in particolare, di veicoli elettrici e ibridi del tipo plug-in.</a:t>
            </a:r>
          </a:p>
          <a:p>
            <a:pPr algn="just"/>
            <a:endParaRPr lang="it-IT" sz="1200" dirty="0">
              <a:cs typeface="Segoe UI" panose="020B0502040204020203" pitchFamily="34" charset="0"/>
            </a:endParaRPr>
          </a:p>
          <a:p>
            <a:pPr algn="just"/>
            <a:r>
              <a:rPr lang="it-IT" sz="1200" dirty="0">
                <a:cs typeface="Segoe UI" panose="020B0502040204020203" pitchFamily="34" charset="0"/>
              </a:rPr>
              <a:t>(illustrata al CCTS il 09.07.2025)</a:t>
            </a:r>
          </a:p>
          <a:p>
            <a:pPr algn="just"/>
            <a:r>
              <a:rPr lang="it-IT" sz="1200" dirty="0">
                <a:cs typeface="Segoe UI" panose="020B0502040204020203" pitchFamily="34" charset="0"/>
              </a:rPr>
              <a:t>(</a:t>
            </a:r>
            <a:r>
              <a:rPr lang="it-IT" sz="1200" dirty="0">
                <a:highlight>
                  <a:srgbClr val="FFFF00"/>
                </a:highlight>
                <a:cs typeface="Segoe UI" panose="020B0502040204020203" pitchFamily="34" charset="0"/>
              </a:rPr>
              <a:t>approvata nella seduta del CCTS del 28.05.2026</a:t>
            </a:r>
            <a:r>
              <a:rPr lang="it-IT" sz="1200" dirty="0">
                <a:cs typeface="Segoe UI" panose="020B0502040204020203" pitchFamily="34" charset="0"/>
              </a:rPr>
              <a:t>)</a:t>
            </a:r>
          </a:p>
        </p:txBody>
      </p:sp>
      <p:pic>
        <p:nvPicPr>
          <p:cNvPr id="34" name="Picture 4" descr="Icona Dell'obiettivo, Simbolo Di Obiettivo Di Affari Illustrazione  Vettoriale - Illustrazione di sfida, fortuna: 111824107">
            <a:extLst>
              <a:ext uri="{FF2B5EF4-FFF2-40B4-BE49-F238E27FC236}">
                <a16:creationId xmlns:a16="http://schemas.microsoft.com/office/drawing/2014/main" id="{ACF5E200-A9F6-C103-FE9E-9EA5348A2A48}"/>
              </a:ext>
            </a:extLst>
          </p:cNvPr>
          <p:cNvPicPr>
            <a:picLocks noChangeAspect="1" noChangeArrowheads="1"/>
          </p:cNvPicPr>
          <p:nvPr/>
        </p:nvPicPr>
        <p:blipFill rotWithShape="1">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16815" t="13226" r="15629" b="15037"/>
          <a:stretch>
            <a:fillRect/>
          </a:stretch>
        </p:blipFill>
        <p:spPr bwMode="auto">
          <a:xfrm>
            <a:off x="421362" y="3737360"/>
            <a:ext cx="451340" cy="47927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Freccia Rossa PNG per il download gratuito">
            <a:extLst>
              <a:ext uri="{FF2B5EF4-FFF2-40B4-BE49-F238E27FC236}">
                <a16:creationId xmlns:a16="http://schemas.microsoft.com/office/drawing/2014/main" id="{3E69EDC1-B08C-8AD5-CE0A-DF8D94565F01}"/>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091838">
            <a:off x="2910141" y="2795446"/>
            <a:ext cx="803672" cy="803672"/>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uppo 35">
            <a:extLst>
              <a:ext uri="{FF2B5EF4-FFF2-40B4-BE49-F238E27FC236}">
                <a16:creationId xmlns:a16="http://schemas.microsoft.com/office/drawing/2014/main" id="{CCBDD140-4A7C-B4A9-72C8-96F4BEB1184A}"/>
              </a:ext>
            </a:extLst>
          </p:cNvPr>
          <p:cNvGrpSpPr>
            <a:grpSpLocks noChangeAspect="1"/>
          </p:cNvGrpSpPr>
          <p:nvPr/>
        </p:nvGrpSpPr>
        <p:grpSpPr>
          <a:xfrm>
            <a:off x="6241480" y="3069000"/>
            <a:ext cx="534796" cy="720000"/>
            <a:chOff x="6623881" y="5107965"/>
            <a:chExt cx="746317" cy="1004772"/>
          </a:xfrm>
        </p:grpSpPr>
        <p:sp>
          <p:nvSpPr>
            <p:cNvPr id="37" name="Rettangolo con un angolo ritagliato 36">
              <a:extLst>
                <a:ext uri="{FF2B5EF4-FFF2-40B4-BE49-F238E27FC236}">
                  <a16:creationId xmlns:a16="http://schemas.microsoft.com/office/drawing/2014/main" id="{B02DE80A-7280-8D93-5A2C-EE42EEB9FC4F}"/>
                </a:ext>
              </a:extLst>
            </p:cNvPr>
            <p:cNvSpPr/>
            <p:nvPr/>
          </p:nvSpPr>
          <p:spPr>
            <a:xfrm rot="17747688">
              <a:off x="6530835" y="5280993"/>
              <a:ext cx="897452" cy="612084"/>
            </a:xfrm>
            <a:prstGeom prst="snip1Rect">
              <a:avLst>
                <a:gd name="adj" fmla="val 313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 name="Picture 10" descr="Icona a Forma Di Linea Nera Per Scrittura Di Iscrizione E Contratto  Illustrazione Vettoriale - Illustrazione di foglio, icona: 211424000">
              <a:extLst>
                <a:ext uri="{FF2B5EF4-FFF2-40B4-BE49-F238E27FC236}">
                  <a16:creationId xmlns:a16="http://schemas.microsoft.com/office/drawing/2014/main" id="{A97ACDE9-4C97-DD5B-CF5A-259823EAFE1C}"/>
                </a:ext>
              </a:extLst>
            </p:cNvPr>
            <p:cNvPicPr>
              <a:picLocks noChangeAspect="1" noChangeArrowheads="1"/>
            </p:cNvPicPr>
            <p:nvPr/>
          </p:nvPicPr>
          <p:blipFill rotWithShape="1">
            <a:blip r:embed="rId10">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24644" t="17648" r="26357" b="16385"/>
            <a:stretch>
              <a:fillRect/>
            </a:stretch>
          </p:blipFill>
          <p:spPr bwMode="auto">
            <a:xfrm rot="1566790">
              <a:off x="6623881" y="5107965"/>
              <a:ext cx="746317" cy="1004772"/>
            </a:xfrm>
            <a:prstGeom prst="round1Rect">
              <a:avLst>
                <a:gd name="adj" fmla="val 0"/>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4182481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38265</TotalTime>
  <Words>5490</Words>
  <Application>Microsoft Office PowerPoint</Application>
  <PresentationFormat>Presentazione su schermo (4:3)</PresentationFormat>
  <Paragraphs>265</Paragraphs>
  <Slides>19</Slides>
  <Notes>19</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19</vt:i4>
      </vt:variant>
    </vt:vector>
  </HeadingPairs>
  <TitlesOfParts>
    <vt:vector size="27" baseType="lpstr">
      <vt:lpstr>Amiri</vt:lpstr>
      <vt:lpstr>Arial</vt:lpstr>
      <vt:lpstr>Calibri</vt:lpstr>
      <vt:lpstr>Noto Sans</vt:lpstr>
      <vt:lpstr>Segoe UI</vt:lpstr>
      <vt:lpstr>Times New Roman</vt:lpstr>
      <vt:lpstr>Verdana</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Raffaella</dc:creator>
  <cp:lastModifiedBy>BRUNO DE PAOLA PAOLO</cp:lastModifiedBy>
  <cp:revision>2663</cp:revision>
  <cp:lastPrinted>2026-06-16T16:05:13Z</cp:lastPrinted>
  <dcterms:created xsi:type="dcterms:W3CDTF">2011-06-30T09:08:46Z</dcterms:created>
  <dcterms:modified xsi:type="dcterms:W3CDTF">2026-06-16T16:13:15Z</dcterms:modified>
</cp:coreProperties>
</file>